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54"/>
  </p:notesMasterIdLst>
  <p:sldIdLst>
    <p:sldId id="256" r:id="rId2"/>
    <p:sldId id="306" r:id="rId3"/>
    <p:sldId id="307" r:id="rId4"/>
    <p:sldId id="276" r:id="rId5"/>
    <p:sldId id="272" r:id="rId6"/>
    <p:sldId id="310" r:id="rId7"/>
    <p:sldId id="266" r:id="rId8"/>
    <p:sldId id="267" r:id="rId9"/>
    <p:sldId id="268" r:id="rId10"/>
    <p:sldId id="280" r:id="rId11"/>
    <p:sldId id="273" r:id="rId12"/>
    <p:sldId id="269" r:id="rId13"/>
    <p:sldId id="282" r:id="rId14"/>
    <p:sldId id="284" r:id="rId15"/>
    <p:sldId id="274" r:id="rId16"/>
    <p:sldId id="305" r:id="rId17"/>
    <p:sldId id="270" r:id="rId18"/>
    <p:sldId id="275" r:id="rId19"/>
    <p:sldId id="286" r:id="rId20"/>
    <p:sldId id="287" r:id="rId21"/>
    <p:sldId id="311" r:id="rId22"/>
    <p:sldId id="313" r:id="rId23"/>
    <p:sldId id="265" r:id="rId24"/>
    <p:sldId id="301" r:id="rId25"/>
    <p:sldId id="258" r:id="rId26"/>
    <p:sldId id="300" r:id="rId27"/>
    <p:sldId id="309" r:id="rId28"/>
    <p:sldId id="315" r:id="rId29"/>
    <p:sldId id="317" r:id="rId30"/>
    <p:sldId id="318" r:id="rId31"/>
    <p:sldId id="316" r:id="rId32"/>
    <p:sldId id="308" r:id="rId33"/>
    <p:sldId id="319" r:id="rId34"/>
    <p:sldId id="320" r:id="rId35"/>
    <p:sldId id="297" r:id="rId36"/>
    <p:sldId id="298" r:id="rId37"/>
    <p:sldId id="312" r:id="rId38"/>
    <p:sldId id="302" r:id="rId39"/>
    <p:sldId id="299" r:id="rId40"/>
    <p:sldId id="303" r:id="rId41"/>
    <p:sldId id="281" r:id="rId42"/>
    <p:sldId id="283" r:id="rId43"/>
    <p:sldId id="289" r:id="rId44"/>
    <p:sldId id="314" r:id="rId45"/>
    <p:sldId id="290" r:id="rId46"/>
    <p:sldId id="291" r:id="rId47"/>
    <p:sldId id="292" r:id="rId48"/>
    <p:sldId id="293" r:id="rId49"/>
    <p:sldId id="294" r:id="rId50"/>
    <p:sldId id="295" r:id="rId51"/>
    <p:sldId id="288" r:id="rId52"/>
    <p:sldId id="296" r:id="rId5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82"/>
    <a:srgbClr val="33689B"/>
    <a:srgbClr val="006DB7"/>
    <a:srgbClr val="ED7F0D"/>
    <a:srgbClr val="006DC9"/>
    <a:srgbClr val="001A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5076BE-A128-835C-70A3-FC00F6501E0B}" v="1107" dt="2023-09-03T15:21:21.996"/>
    <p1510:client id="{46C720AE-8407-29B2-24E8-6846C432C70F}" v="937" dt="2023-09-04T04:15:38.013"/>
    <p1510:client id="{77AD2348-B5B4-3074-6D26-B62CD5AAE210}" v="3" dt="2023-09-10T12:54:42.119"/>
    <p1510:client id="{90F49B72-8610-4D55-BEC9-7E220B125C9E}" v="2" dt="2023-08-30T07:04:24.012"/>
    <p1510:client id="{A19DB362-5BC0-D493-7C43-1BB581A5D5F6}" v="155" dt="2023-09-10T17:17:58.359"/>
    <p1510:client id="{B3A75DEE-E928-6C40-AB95-69511DE39E43}" v="22" dt="2023-09-10T11:20:16.616"/>
    <p1510:client id="{D50D1520-C9E2-7F29-031E-669505EB1FCD}" v="28" dt="2023-09-03T12:51:42.085"/>
    <p1510:client id="{DAA69DD3-80A9-8695-CD6E-444419CC0EC9}" v="316" dt="2023-09-04T01:20:45.0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5" autoAdjust="0"/>
    <p:restoredTop sz="72925" autoAdjust="0"/>
  </p:normalViewPr>
  <p:slideViewPr>
    <p:cSldViewPr snapToGrid="0" snapToObjects="1">
      <p:cViewPr varScale="1">
        <p:scale>
          <a:sx n="82" d="100"/>
          <a:sy n="82" d="100"/>
        </p:scale>
        <p:origin x="1462" y="2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SG" dirty="0"/>
              <a:t>Deterministic Noise Vs Stochastic Noise (Gaussian)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33001184899029"/>
          <c:y val="0.32059291366537901"/>
          <c:w val="0.76383155023355065"/>
          <c:h val="0.26725049596629213"/>
        </c:manualLayout>
      </c:layout>
      <c:lineChart>
        <c:grouping val="stacked"/>
        <c:varyColors val="0"/>
        <c:ser>
          <c:idx val="0"/>
          <c:order val="0"/>
          <c:tx>
            <c:strRef>
              <c:f>Sheet1!$B$1</c:f>
              <c:strCache>
                <c:ptCount val="1"/>
                <c:pt idx="0">
                  <c:v>Deterministic Noise</c:v>
                </c:pt>
              </c:strCache>
            </c:strRef>
          </c:tx>
          <c:spPr>
            <a:ln w="28575" cap="rnd">
              <a:solidFill>
                <a:srgbClr val="FF0000"/>
              </a:solidFill>
              <a:round/>
            </a:ln>
            <a:effectLst/>
          </c:spPr>
          <c:marker>
            <c:symbol val="circle"/>
            <c:size val="5"/>
            <c:spPr>
              <a:solidFill>
                <a:schemeClr val="accent1"/>
              </a:solidFill>
              <a:ln w="9525">
                <a:solidFill>
                  <a:srgbClr val="FF0000"/>
                </a:solidFill>
              </a:ln>
              <a:effectLst/>
            </c:spPr>
          </c:marker>
          <c:cat>
            <c:numRef>
              <c:f>Sheet1!$A$2:$A$10</c:f>
              <c:numCache>
                <c:formatCode>General</c:formatCode>
                <c:ptCount val="9"/>
                <c:pt idx="0">
                  <c:v>3.91</c:v>
                </c:pt>
                <c:pt idx="1">
                  <c:v>7.81</c:v>
                </c:pt>
                <c:pt idx="2">
                  <c:v>15.63</c:v>
                </c:pt>
                <c:pt idx="3">
                  <c:v>31.25</c:v>
                </c:pt>
                <c:pt idx="4">
                  <c:v>62.5</c:v>
                </c:pt>
                <c:pt idx="5">
                  <c:v>125</c:v>
                </c:pt>
                <c:pt idx="6">
                  <c:v>250</c:v>
                </c:pt>
                <c:pt idx="7">
                  <c:v>500</c:v>
                </c:pt>
                <c:pt idx="8">
                  <c:v>1000</c:v>
                </c:pt>
              </c:numCache>
            </c:numRef>
          </c:cat>
          <c:val>
            <c:numRef>
              <c:f>Sheet1!$B$2:$B$10</c:f>
              <c:numCache>
                <c:formatCode>General</c:formatCode>
                <c:ptCount val="9"/>
                <c:pt idx="0">
                  <c:v>5.9299999999999999E-4</c:v>
                </c:pt>
                <c:pt idx="1">
                  <c:v>8.3799999999999999E-4</c:v>
                </c:pt>
                <c:pt idx="2">
                  <c:v>1.186E-3</c:v>
                </c:pt>
                <c:pt idx="3">
                  <c:v>1.6770000000000001E-3</c:v>
                </c:pt>
                <c:pt idx="4">
                  <c:v>2.372E-3</c:v>
                </c:pt>
                <c:pt idx="5">
                  <c:v>3.3540000000000002E-3</c:v>
                </c:pt>
                <c:pt idx="6">
                  <c:v>4.7429999999999998E-3</c:v>
                </c:pt>
                <c:pt idx="7">
                  <c:v>6.7080000000000004E-3</c:v>
                </c:pt>
                <c:pt idx="8">
                  <c:v>9.4868000000000001E-3</c:v>
                </c:pt>
              </c:numCache>
            </c:numRef>
          </c:val>
          <c:smooth val="0"/>
          <c:extLst>
            <c:ext xmlns:c16="http://schemas.microsoft.com/office/drawing/2014/chart" uri="{C3380CC4-5D6E-409C-BE32-E72D297353CC}">
              <c16:uniqueId val="{00000000-734F-448A-8EA0-88968EEFDD65}"/>
            </c:ext>
          </c:extLst>
        </c:ser>
        <c:ser>
          <c:idx val="1"/>
          <c:order val="1"/>
          <c:tx>
            <c:strRef>
              <c:f>Sheet1!$C$1</c:f>
              <c:strCache>
                <c:ptCount val="1"/>
                <c:pt idx="0">
                  <c:v>Stochastic Noise(2g, 460 Hz LPF)</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Sheet1!$A$2:$A$10</c:f>
              <c:numCache>
                <c:formatCode>General</c:formatCode>
                <c:ptCount val="9"/>
                <c:pt idx="0">
                  <c:v>3.91</c:v>
                </c:pt>
                <c:pt idx="1">
                  <c:v>7.81</c:v>
                </c:pt>
                <c:pt idx="2">
                  <c:v>15.63</c:v>
                </c:pt>
                <c:pt idx="3">
                  <c:v>31.25</c:v>
                </c:pt>
                <c:pt idx="4">
                  <c:v>62.5</c:v>
                </c:pt>
                <c:pt idx="5">
                  <c:v>125</c:v>
                </c:pt>
                <c:pt idx="6">
                  <c:v>250</c:v>
                </c:pt>
                <c:pt idx="7">
                  <c:v>500</c:v>
                </c:pt>
                <c:pt idx="8">
                  <c:v>1000</c:v>
                </c:pt>
              </c:numCache>
            </c:numRef>
          </c:cat>
          <c:val>
            <c:numRef>
              <c:f>Sheet1!$C$2:$C$10</c:f>
              <c:numCache>
                <c:formatCode>General</c:formatCode>
                <c:ptCount val="9"/>
                <c:pt idx="0">
                  <c:v>0.1026</c:v>
                </c:pt>
                <c:pt idx="1">
                  <c:v>5.3900000000000003E-2</c:v>
                </c:pt>
                <c:pt idx="2">
                  <c:v>2.1100000000000001E-2</c:v>
                </c:pt>
                <c:pt idx="3">
                  <c:v>1.38E-2</c:v>
                </c:pt>
                <c:pt idx="4">
                  <c:v>9.9000000000000008E-3</c:v>
                </c:pt>
                <c:pt idx="5">
                  <c:v>6.7999999999999996E-3</c:v>
                </c:pt>
                <c:pt idx="6">
                  <c:v>5.3E-3</c:v>
                </c:pt>
                <c:pt idx="7">
                  <c:v>4.8999999999999998E-3</c:v>
                </c:pt>
                <c:pt idx="8">
                  <c:v>2.5000000000000001E-3</c:v>
                </c:pt>
              </c:numCache>
            </c:numRef>
          </c:val>
          <c:smooth val="0"/>
          <c:extLst>
            <c:ext xmlns:c16="http://schemas.microsoft.com/office/drawing/2014/chart" uri="{C3380CC4-5D6E-409C-BE32-E72D297353CC}">
              <c16:uniqueId val="{00000001-734F-448A-8EA0-88968EEFDD65}"/>
            </c:ext>
          </c:extLst>
        </c:ser>
        <c:ser>
          <c:idx val="2"/>
          <c:order val="2"/>
          <c:tx>
            <c:strRef>
              <c:f>Sheet1!$D$1</c:f>
              <c:strCache>
                <c:ptCount val="1"/>
                <c:pt idx="0">
                  <c:v>Stochastic Noise(2g, 10 Hz LPF)</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Sheet1!$A$2:$A$10</c:f>
              <c:numCache>
                <c:formatCode>General</c:formatCode>
                <c:ptCount val="9"/>
                <c:pt idx="0">
                  <c:v>3.91</c:v>
                </c:pt>
                <c:pt idx="1">
                  <c:v>7.81</c:v>
                </c:pt>
                <c:pt idx="2">
                  <c:v>15.63</c:v>
                </c:pt>
                <c:pt idx="3">
                  <c:v>31.25</c:v>
                </c:pt>
                <c:pt idx="4">
                  <c:v>62.5</c:v>
                </c:pt>
                <c:pt idx="5">
                  <c:v>125</c:v>
                </c:pt>
                <c:pt idx="6">
                  <c:v>250</c:v>
                </c:pt>
                <c:pt idx="7">
                  <c:v>500</c:v>
                </c:pt>
                <c:pt idx="8">
                  <c:v>1000</c:v>
                </c:pt>
              </c:numCache>
            </c:numRef>
          </c:cat>
          <c:val>
            <c:numRef>
              <c:f>Sheet1!$D$2:$D$10</c:f>
              <c:numCache>
                <c:formatCode>General</c:formatCode>
                <c:ptCount val="9"/>
                <c:pt idx="0">
                  <c:v>4.7600000000000003E-2</c:v>
                </c:pt>
                <c:pt idx="1">
                  <c:v>3.2099999999999997E-2</c:v>
                </c:pt>
                <c:pt idx="2">
                  <c:v>1.9800000000000002E-2</c:v>
                </c:pt>
                <c:pt idx="3">
                  <c:v>1.26E-2</c:v>
                </c:pt>
                <c:pt idx="4">
                  <c:v>9.1000000000000004E-3</c:v>
                </c:pt>
                <c:pt idx="5">
                  <c:v>5.5999999999999999E-3</c:v>
                </c:pt>
                <c:pt idx="6">
                  <c:v>4.7000000000000002E-3</c:v>
                </c:pt>
                <c:pt idx="7">
                  <c:v>3.5000000000000001E-3</c:v>
                </c:pt>
                <c:pt idx="8">
                  <c:v>1.6000000000000001E-3</c:v>
                </c:pt>
              </c:numCache>
            </c:numRef>
          </c:val>
          <c:smooth val="0"/>
          <c:extLst>
            <c:ext xmlns:c16="http://schemas.microsoft.com/office/drawing/2014/chart" uri="{C3380CC4-5D6E-409C-BE32-E72D297353CC}">
              <c16:uniqueId val="{00000002-734F-448A-8EA0-88968EEFDD65}"/>
            </c:ext>
          </c:extLst>
        </c:ser>
        <c:dLbls>
          <c:showLegendKey val="0"/>
          <c:showVal val="0"/>
          <c:showCatName val="0"/>
          <c:showSerName val="0"/>
          <c:showPercent val="0"/>
          <c:showBubbleSize val="0"/>
        </c:dLbls>
        <c:marker val="1"/>
        <c:smooth val="0"/>
        <c:axId val="481756432"/>
        <c:axId val="481752824"/>
      </c:lineChart>
      <c:catAx>
        <c:axId val="48175643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SG" sz="1200" dirty="0"/>
                  <a:t>Sampling</a:t>
                </a:r>
                <a:r>
                  <a:rPr lang="en-SG" sz="1200" baseline="0" dirty="0"/>
                  <a:t> Rate(Hz)</a:t>
                </a:r>
                <a:endParaRPr lang="en-SG" sz="1200" dirty="0"/>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1752824"/>
        <c:crosses val="autoZero"/>
        <c:auto val="1"/>
        <c:lblAlgn val="ctr"/>
        <c:lblOffset val="100"/>
        <c:noMultiLvlLbl val="0"/>
      </c:catAx>
      <c:valAx>
        <c:axId val="481752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SG" sz="1200" dirty="0"/>
                  <a:t>SD</a:t>
                </a:r>
                <a:r>
                  <a:rPr lang="en-SG" sz="1200" baseline="0" dirty="0"/>
                  <a:t> of Noise Available in sensor(g)</a:t>
                </a:r>
                <a:endParaRPr lang="en-SG" sz="1200" dirty="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1756432"/>
        <c:crosses val="autoZero"/>
        <c:crossBetween val="between"/>
      </c:valAx>
      <c:spPr>
        <a:noFill/>
        <a:ln>
          <a:noFill/>
        </a:ln>
        <a:effectLst/>
      </c:spPr>
    </c:plotArea>
    <c:legend>
      <c:legendPos val="b"/>
      <c:layout>
        <c:manualLayout>
          <c:xMode val="edge"/>
          <c:yMode val="edge"/>
          <c:x val="0.20164807506747284"/>
          <c:y val="0.78923994181872081"/>
          <c:w val="0.75922710354601108"/>
          <c:h val="0.21076005818127921"/>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D5FA81-FD22-4E50-87E3-00F2E15B3247}" type="doc">
      <dgm:prSet loTypeId="urn:microsoft.com/office/officeart/2005/8/layout/gear1" loCatId="relationship" qsTypeId="urn:microsoft.com/office/officeart/2005/8/quickstyle/simple1" qsCatId="simple" csTypeId="urn:microsoft.com/office/officeart/2005/8/colors/accent1_2" csCatId="accent1" phldr="1"/>
      <dgm:spPr/>
    </dgm:pt>
    <dgm:pt modelId="{9936290F-2569-4FD6-958C-D4A35767EB5C}">
      <dgm:prSet phldrT="[Text]"/>
      <dgm:spPr/>
      <dgm:t>
        <a:bodyPr/>
        <a:lstStyle/>
        <a:p>
          <a:r>
            <a:rPr lang="en-US" dirty="0"/>
            <a:t>Filtering </a:t>
          </a:r>
        </a:p>
      </dgm:t>
    </dgm:pt>
    <dgm:pt modelId="{0ADBEA83-5731-41C0-99C0-EB99569D0538}" type="parTrans" cxnId="{2C57F27A-674F-4150-B03B-7D8118033542}">
      <dgm:prSet/>
      <dgm:spPr/>
      <dgm:t>
        <a:bodyPr/>
        <a:lstStyle/>
        <a:p>
          <a:endParaRPr lang="en-US"/>
        </a:p>
      </dgm:t>
    </dgm:pt>
    <dgm:pt modelId="{A0DF4C6A-5C8A-4A3F-ACA9-82AEF32EA34F}" type="sibTrans" cxnId="{2C57F27A-674F-4150-B03B-7D8118033542}">
      <dgm:prSet/>
      <dgm:spPr/>
      <dgm:t>
        <a:bodyPr/>
        <a:lstStyle/>
        <a:p>
          <a:endParaRPr lang="en-US"/>
        </a:p>
      </dgm:t>
    </dgm:pt>
    <dgm:pt modelId="{AA2E73AB-0F00-4DD5-B0AD-3DA3FF08F90C}">
      <dgm:prSet phldrT="[Text]"/>
      <dgm:spPr/>
      <dgm:t>
        <a:bodyPr/>
        <a:lstStyle/>
        <a:p>
          <a:r>
            <a:rPr lang="en-US" dirty="0"/>
            <a:t>Range</a:t>
          </a:r>
        </a:p>
      </dgm:t>
    </dgm:pt>
    <dgm:pt modelId="{CFA92404-5A38-4065-8D7D-B176E649F0AD}" type="parTrans" cxnId="{DC282A0C-54B2-49AD-86D4-0B1AEDB0D4C8}">
      <dgm:prSet/>
      <dgm:spPr/>
      <dgm:t>
        <a:bodyPr/>
        <a:lstStyle/>
        <a:p>
          <a:endParaRPr lang="en-US"/>
        </a:p>
      </dgm:t>
    </dgm:pt>
    <dgm:pt modelId="{D5F49310-0D4B-4727-8DC4-86C895789255}" type="sibTrans" cxnId="{DC282A0C-54B2-49AD-86D4-0B1AEDB0D4C8}">
      <dgm:prSet/>
      <dgm:spPr/>
      <dgm:t>
        <a:bodyPr/>
        <a:lstStyle/>
        <a:p>
          <a:endParaRPr lang="en-US"/>
        </a:p>
      </dgm:t>
    </dgm:pt>
    <dgm:pt modelId="{F77D0309-D8C8-450D-BCA7-14B65B0B7F75}">
      <dgm:prSet phldrT="[Text]"/>
      <dgm:spPr/>
      <dgm:t>
        <a:bodyPr/>
        <a:lstStyle/>
        <a:p>
          <a:r>
            <a:rPr lang="en-US" dirty="0"/>
            <a:t>Sampling Rate</a:t>
          </a:r>
        </a:p>
      </dgm:t>
    </dgm:pt>
    <dgm:pt modelId="{FC7CA399-0BB1-4318-9021-113C48C9443D}" type="parTrans" cxnId="{165706A2-7D51-49B6-A9F8-2338C2644E39}">
      <dgm:prSet/>
      <dgm:spPr/>
      <dgm:t>
        <a:bodyPr/>
        <a:lstStyle/>
        <a:p>
          <a:endParaRPr lang="en-US"/>
        </a:p>
      </dgm:t>
    </dgm:pt>
    <dgm:pt modelId="{04327520-9794-4E92-976E-5FF49F4B31C4}" type="sibTrans" cxnId="{165706A2-7D51-49B6-A9F8-2338C2644E39}">
      <dgm:prSet/>
      <dgm:spPr/>
      <dgm:t>
        <a:bodyPr/>
        <a:lstStyle/>
        <a:p>
          <a:endParaRPr lang="en-US"/>
        </a:p>
      </dgm:t>
    </dgm:pt>
    <dgm:pt modelId="{7F803E16-C448-45CB-A359-7407B091C10B}" type="pres">
      <dgm:prSet presAssocID="{23D5FA81-FD22-4E50-87E3-00F2E15B3247}" presName="composite" presStyleCnt="0">
        <dgm:presLayoutVars>
          <dgm:chMax val="3"/>
          <dgm:animLvl val="lvl"/>
          <dgm:resizeHandles val="exact"/>
        </dgm:presLayoutVars>
      </dgm:prSet>
      <dgm:spPr/>
    </dgm:pt>
    <dgm:pt modelId="{F8B143A9-8CAA-400A-A7FA-7F24160CDCD2}" type="pres">
      <dgm:prSet presAssocID="{9936290F-2569-4FD6-958C-D4A35767EB5C}" presName="gear1" presStyleLbl="node1" presStyleIdx="0" presStyleCnt="3">
        <dgm:presLayoutVars>
          <dgm:chMax val="1"/>
          <dgm:bulletEnabled val="1"/>
        </dgm:presLayoutVars>
      </dgm:prSet>
      <dgm:spPr/>
      <dgm:t>
        <a:bodyPr/>
        <a:lstStyle/>
        <a:p>
          <a:endParaRPr lang="en-US"/>
        </a:p>
      </dgm:t>
    </dgm:pt>
    <dgm:pt modelId="{630FB2E3-82AD-4862-B8F7-AD53DB018F48}" type="pres">
      <dgm:prSet presAssocID="{9936290F-2569-4FD6-958C-D4A35767EB5C}" presName="gear1srcNode" presStyleLbl="node1" presStyleIdx="0" presStyleCnt="3"/>
      <dgm:spPr/>
      <dgm:t>
        <a:bodyPr/>
        <a:lstStyle/>
        <a:p>
          <a:endParaRPr lang="en-US"/>
        </a:p>
      </dgm:t>
    </dgm:pt>
    <dgm:pt modelId="{B84B6C2C-6ABF-4CED-820C-914AADE0BB6D}" type="pres">
      <dgm:prSet presAssocID="{9936290F-2569-4FD6-958C-D4A35767EB5C}" presName="gear1dstNode" presStyleLbl="node1" presStyleIdx="0" presStyleCnt="3"/>
      <dgm:spPr/>
      <dgm:t>
        <a:bodyPr/>
        <a:lstStyle/>
        <a:p>
          <a:endParaRPr lang="en-US"/>
        </a:p>
      </dgm:t>
    </dgm:pt>
    <dgm:pt modelId="{7E5E09A4-91C4-4A97-9258-AC41847523F6}" type="pres">
      <dgm:prSet presAssocID="{AA2E73AB-0F00-4DD5-B0AD-3DA3FF08F90C}" presName="gear2" presStyleLbl="node1" presStyleIdx="1" presStyleCnt="3">
        <dgm:presLayoutVars>
          <dgm:chMax val="1"/>
          <dgm:bulletEnabled val="1"/>
        </dgm:presLayoutVars>
      </dgm:prSet>
      <dgm:spPr/>
      <dgm:t>
        <a:bodyPr/>
        <a:lstStyle/>
        <a:p>
          <a:endParaRPr lang="en-US"/>
        </a:p>
      </dgm:t>
    </dgm:pt>
    <dgm:pt modelId="{AD6CDCA7-74C2-4969-816A-2A6715A5D8A4}" type="pres">
      <dgm:prSet presAssocID="{AA2E73AB-0F00-4DD5-B0AD-3DA3FF08F90C}" presName="gear2srcNode" presStyleLbl="node1" presStyleIdx="1" presStyleCnt="3"/>
      <dgm:spPr/>
      <dgm:t>
        <a:bodyPr/>
        <a:lstStyle/>
        <a:p>
          <a:endParaRPr lang="en-US"/>
        </a:p>
      </dgm:t>
    </dgm:pt>
    <dgm:pt modelId="{EBFEDF7F-952B-4873-A30E-B7224EAC5737}" type="pres">
      <dgm:prSet presAssocID="{AA2E73AB-0F00-4DD5-B0AD-3DA3FF08F90C}" presName="gear2dstNode" presStyleLbl="node1" presStyleIdx="1" presStyleCnt="3"/>
      <dgm:spPr/>
      <dgm:t>
        <a:bodyPr/>
        <a:lstStyle/>
        <a:p>
          <a:endParaRPr lang="en-US"/>
        </a:p>
      </dgm:t>
    </dgm:pt>
    <dgm:pt modelId="{BA9CEB07-1FA7-41E2-A9D7-84E5D32F413B}" type="pres">
      <dgm:prSet presAssocID="{F77D0309-D8C8-450D-BCA7-14B65B0B7F75}" presName="gear3" presStyleLbl="node1" presStyleIdx="2" presStyleCnt="3"/>
      <dgm:spPr/>
      <dgm:t>
        <a:bodyPr/>
        <a:lstStyle/>
        <a:p>
          <a:endParaRPr lang="en-US"/>
        </a:p>
      </dgm:t>
    </dgm:pt>
    <dgm:pt modelId="{189BC8BB-501E-4497-9FF7-6B0B3CD897C1}" type="pres">
      <dgm:prSet presAssocID="{F77D0309-D8C8-450D-BCA7-14B65B0B7F75}" presName="gear3tx" presStyleLbl="node1" presStyleIdx="2" presStyleCnt="3">
        <dgm:presLayoutVars>
          <dgm:chMax val="1"/>
          <dgm:bulletEnabled val="1"/>
        </dgm:presLayoutVars>
      </dgm:prSet>
      <dgm:spPr/>
      <dgm:t>
        <a:bodyPr/>
        <a:lstStyle/>
        <a:p>
          <a:endParaRPr lang="en-US"/>
        </a:p>
      </dgm:t>
    </dgm:pt>
    <dgm:pt modelId="{810C7C13-FABC-4A00-9F1E-2B384116FE5D}" type="pres">
      <dgm:prSet presAssocID="{F77D0309-D8C8-450D-BCA7-14B65B0B7F75}" presName="gear3srcNode" presStyleLbl="node1" presStyleIdx="2" presStyleCnt="3"/>
      <dgm:spPr/>
      <dgm:t>
        <a:bodyPr/>
        <a:lstStyle/>
        <a:p>
          <a:endParaRPr lang="en-US"/>
        </a:p>
      </dgm:t>
    </dgm:pt>
    <dgm:pt modelId="{119AB05D-5342-460C-ADA5-81FCCA8A7955}" type="pres">
      <dgm:prSet presAssocID="{F77D0309-D8C8-450D-BCA7-14B65B0B7F75}" presName="gear3dstNode" presStyleLbl="node1" presStyleIdx="2" presStyleCnt="3"/>
      <dgm:spPr/>
      <dgm:t>
        <a:bodyPr/>
        <a:lstStyle/>
        <a:p>
          <a:endParaRPr lang="en-US"/>
        </a:p>
      </dgm:t>
    </dgm:pt>
    <dgm:pt modelId="{85558FF9-75D7-418D-B72C-5E438757E798}" type="pres">
      <dgm:prSet presAssocID="{A0DF4C6A-5C8A-4A3F-ACA9-82AEF32EA34F}" presName="connector1" presStyleLbl="sibTrans2D1" presStyleIdx="0" presStyleCnt="3"/>
      <dgm:spPr/>
      <dgm:t>
        <a:bodyPr/>
        <a:lstStyle/>
        <a:p>
          <a:endParaRPr lang="en-US"/>
        </a:p>
      </dgm:t>
    </dgm:pt>
    <dgm:pt modelId="{1A682028-45CC-4ECA-B91F-79B2A7D9CE78}" type="pres">
      <dgm:prSet presAssocID="{D5F49310-0D4B-4727-8DC4-86C895789255}" presName="connector2" presStyleLbl="sibTrans2D1" presStyleIdx="1" presStyleCnt="3"/>
      <dgm:spPr/>
      <dgm:t>
        <a:bodyPr/>
        <a:lstStyle/>
        <a:p>
          <a:endParaRPr lang="en-US"/>
        </a:p>
      </dgm:t>
    </dgm:pt>
    <dgm:pt modelId="{8B1559F8-CF8D-4861-8A5D-7B982E403416}" type="pres">
      <dgm:prSet presAssocID="{04327520-9794-4E92-976E-5FF49F4B31C4}" presName="connector3" presStyleLbl="sibTrans2D1" presStyleIdx="2" presStyleCnt="3"/>
      <dgm:spPr/>
      <dgm:t>
        <a:bodyPr/>
        <a:lstStyle/>
        <a:p>
          <a:endParaRPr lang="en-US"/>
        </a:p>
      </dgm:t>
    </dgm:pt>
  </dgm:ptLst>
  <dgm:cxnLst>
    <dgm:cxn modelId="{44E72F0F-A720-4A46-B27F-F13DD25FDDEE}" type="presOf" srcId="{F77D0309-D8C8-450D-BCA7-14B65B0B7F75}" destId="{BA9CEB07-1FA7-41E2-A9D7-84E5D32F413B}" srcOrd="0" destOrd="0" presId="urn:microsoft.com/office/officeart/2005/8/layout/gear1"/>
    <dgm:cxn modelId="{B5B62494-475B-495A-9FEB-C1F07777EF20}" type="presOf" srcId="{F77D0309-D8C8-450D-BCA7-14B65B0B7F75}" destId="{810C7C13-FABC-4A00-9F1E-2B384116FE5D}" srcOrd="2" destOrd="0" presId="urn:microsoft.com/office/officeart/2005/8/layout/gear1"/>
    <dgm:cxn modelId="{DC282A0C-54B2-49AD-86D4-0B1AEDB0D4C8}" srcId="{23D5FA81-FD22-4E50-87E3-00F2E15B3247}" destId="{AA2E73AB-0F00-4DD5-B0AD-3DA3FF08F90C}" srcOrd="1" destOrd="0" parTransId="{CFA92404-5A38-4065-8D7D-B176E649F0AD}" sibTransId="{D5F49310-0D4B-4727-8DC4-86C895789255}"/>
    <dgm:cxn modelId="{E160DD8F-28DE-46CD-9943-D2203B2FA0E7}" type="presOf" srcId="{23D5FA81-FD22-4E50-87E3-00F2E15B3247}" destId="{7F803E16-C448-45CB-A359-7407B091C10B}" srcOrd="0" destOrd="0" presId="urn:microsoft.com/office/officeart/2005/8/layout/gear1"/>
    <dgm:cxn modelId="{165706A2-7D51-49B6-A9F8-2338C2644E39}" srcId="{23D5FA81-FD22-4E50-87E3-00F2E15B3247}" destId="{F77D0309-D8C8-450D-BCA7-14B65B0B7F75}" srcOrd="2" destOrd="0" parTransId="{FC7CA399-0BB1-4318-9021-113C48C9443D}" sibTransId="{04327520-9794-4E92-976E-5FF49F4B31C4}"/>
    <dgm:cxn modelId="{2C57F27A-674F-4150-B03B-7D8118033542}" srcId="{23D5FA81-FD22-4E50-87E3-00F2E15B3247}" destId="{9936290F-2569-4FD6-958C-D4A35767EB5C}" srcOrd="0" destOrd="0" parTransId="{0ADBEA83-5731-41C0-99C0-EB99569D0538}" sibTransId="{A0DF4C6A-5C8A-4A3F-ACA9-82AEF32EA34F}"/>
    <dgm:cxn modelId="{77F7F503-C419-46F1-9631-8F4779C19287}" type="presOf" srcId="{F77D0309-D8C8-450D-BCA7-14B65B0B7F75}" destId="{119AB05D-5342-460C-ADA5-81FCCA8A7955}" srcOrd="3" destOrd="0" presId="urn:microsoft.com/office/officeart/2005/8/layout/gear1"/>
    <dgm:cxn modelId="{3F785A64-1355-4C48-8E0E-AE9B0D3546C5}" type="presOf" srcId="{A0DF4C6A-5C8A-4A3F-ACA9-82AEF32EA34F}" destId="{85558FF9-75D7-418D-B72C-5E438757E798}" srcOrd="0" destOrd="0" presId="urn:microsoft.com/office/officeart/2005/8/layout/gear1"/>
    <dgm:cxn modelId="{F2326F07-3B87-485C-9691-4563B1D838FE}" type="presOf" srcId="{F77D0309-D8C8-450D-BCA7-14B65B0B7F75}" destId="{189BC8BB-501E-4497-9FF7-6B0B3CD897C1}" srcOrd="1" destOrd="0" presId="urn:microsoft.com/office/officeart/2005/8/layout/gear1"/>
    <dgm:cxn modelId="{02AE2394-9E5C-404B-AAA1-32063D62DE92}" type="presOf" srcId="{AA2E73AB-0F00-4DD5-B0AD-3DA3FF08F90C}" destId="{AD6CDCA7-74C2-4969-816A-2A6715A5D8A4}" srcOrd="1" destOrd="0" presId="urn:microsoft.com/office/officeart/2005/8/layout/gear1"/>
    <dgm:cxn modelId="{12F30399-0B54-43B7-B1AE-E1CBA9B2F39D}" type="presOf" srcId="{9936290F-2569-4FD6-958C-D4A35767EB5C}" destId="{630FB2E3-82AD-4862-B8F7-AD53DB018F48}" srcOrd="1" destOrd="0" presId="urn:microsoft.com/office/officeart/2005/8/layout/gear1"/>
    <dgm:cxn modelId="{59762F96-425F-460F-8086-19010673786C}" type="presOf" srcId="{AA2E73AB-0F00-4DD5-B0AD-3DA3FF08F90C}" destId="{EBFEDF7F-952B-4873-A30E-B7224EAC5737}" srcOrd="2" destOrd="0" presId="urn:microsoft.com/office/officeart/2005/8/layout/gear1"/>
    <dgm:cxn modelId="{2AC76622-3B9D-4E0A-9F80-CC67F8213890}" type="presOf" srcId="{9936290F-2569-4FD6-958C-D4A35767EB5C}" destId="{F8B143A9-8CAA-400A-A7FA-7F24160CDCD2}" srcOrd="0" destOrd="0" presId="urn:microsoft.com/office/officeart/2005/8/layout/gear1"/>
    <dgm:cxn modelId="{EBC7EE2C-0AA4-4C5A-9BD9-7C0BC87FF386}" type="presOf" srcId="{9936290F-2569-4FD6-958C-D4A35767EB5C}" destId="{B84B6C2C-6ABF-4CED-820C-914AADE0BB6D}" srcOrd="2" destOrd="0" presId="urn:microsoft.com/office/officeart/2005/8/layout/gear1"/>
    <dgm:cxn modelId="{674B3696-B5FF-4717-96A7-A37CFDFC1700}" type="presOf" srcId="{D5F49310-0D4B-4727-8DC4-86C895789255}" destId="{1A682028-45CC-4ECA-B91F-79B2A7D9CE78}" srcOrd="0" destOrd="0" presId="urn:microsoft.com/office/officeart/2005/8/layout/gear1"/>
    <dgm:cxn modelId="{489275E0-FCDE-408E-95FB-9B4C1923B8BD}" type="presOf" srcId="{AA2E73AB-0F00-4DD5-B0AD-3DA3FF08F90C}" destId="{7E5E09A4-91C4-4A97-9258-AC41847523F6}" srcOrd="0" destOrd="0" presId="urn:microsoft.com/office/officeart/2005/8/layout/gear1"/>
    <dgm:cxn modelId="{5D6CB9A5-9E5A-4E9A-B2D0-957A1753F35C}" type="presOf" srcId="{04327520-9794-4E92-976E-5FF49F4B31C4}" destId="{8B1559F8-CF8D-4861-8A5D-7B982E403416}" srcOrd="0" destOrd="0" presId="urn:microsoft.com/office/officeart/2005/8/layout/gear1"/>
    <dgm:cxn modelId="{2BCE60A6-9DFE-4F4A-846F-08875407026F}" type="presParOf" srcId="{7F803E16-C448-45CB-A359-7407B091C10B}" destId="{F8B143A9-8CAA-400A-A7FA-7F24160CDCD2}" srcOrd="0" destOrd="0" presId="urn:microsoft.com/office/officeart/2005/8/layout/gear1"/>
    <dgm:cxn modelId="{23472561-8B6E-43E3-9A78-D10D86821229}" type="presParOf" srcId="{7F803E16-C448-45CB-A359-7407B091C10B}" destId="{630FB2E3-82AD-4862-B8F7-AD53DB018F48}" srcOrd="1" destOrd="0" presId="urn:microsoft.com/office/officeart/2005/8/layout/gear1"/>
    <dgm:cxn modelId="{85AD986F-544B-459B-AF9C-47F1E949D8D5}" type="presParOf" srcId="{7F803E16-C448-45CB-A359-7407B091C10B}" destId="{B84B6C2C-6ABF-4CED-820C-914AADE0BB6D}" srcOrd="2" destOrd="0" presId="urn:microsoft.com/office/officeart/2005/8/layout/gear1"/>
    <dgm:cxn modelId="{9AFB8DB1-D8B6-44EC-ABA7-F094C9AC3466}" type="presParOf" srcId="{7F803E16-C448-45CB-A359-7407B091C10B}" destId="{7E5E09A4-91C4-4A97-9258-AC41847523F6}" srcOrd="3" destOrd="0" presId="urn:microsoft.com/office/officeart/2005/8/layout/gear1"/>
    <dgm:cxn modelId="{59D58729-DADD-4DCC-BD6D-4A0D10EB9B5C}" type="presParOf" srcId="{7F803E16-C448-45CB-A359-7407B091C10B}" destId="{AD6CDCA7-74C2-4969-816A-2A6715A5D8A4}" srcOrd="4" destOrd="0" presId="urn:microsoft.com/office/officeart/2005/8/layout/gear1"/>
    <dgm:cxn modelId="{4D2444DD-C51D-468B-B8DB-10D98E8B3714}" type="presParOf" srcId="{7F803E16-C448-45CB-A359-7407B091C10B}" destId="{EBFEDF7F-952B-4873-A30E-B7224EAC5737}" srcOrd="5" destOrd="0" presId="urn:microsoft.com/office/officeart/2005/8/layout/gear1"/>
    <dgm:cxn modelId="{FB6A991A-43F2-4E50-8835-2B761DE1A0E7}" type="presParOf" srcId="{7F803E16-C448-45CB-A359-7407B091C10B}" destId="{BA9CEB07-1FA7-41E2-A9D7-84E5D32F413B}" srcOrd="6" destOrd="0" presId="urn:microsoft.com/office/officeart/2005/8/layout/gear1"/>
    <dgm:cxn modelId="{356C2465-0546-426A-AC84-CB48685CBDCD}" type="presParOf" srcId="{7F803E16-C448-45CB-A359-7407B091C10B}" destId="{189BC8BB-501E-4497-9FF7-6B0B3CD897C1}" srcOrd="7" destOrd="0" presId="urn:microsoft.com/office/officeart/2005/8/layout/gear1"/>
    <dgm:cxn modelId="{3BD8CD33-5699-4FA2-8925-29D42C1A2EB0}" type="presParOf" srcId="{7F803E16-C448-45CB-A359-7407B091C10B}" destId="{810C7C13-FABC-4A00-9F1E-2B384116FE5D}" srcOrd="8" destOrd="0" presId="urn:microsoft.com/office/officeart/2005/8/layout/gear1"/>
    <dgm:cxn modelId="{9E0A031F-69F6-4A21-BCC5-9D7C660448AF}" type="presParOf" srcId="{7F803E16-C448-45CB-A359-7407B091C10B}" destId="{119AB05D-5342-460C-ADA5-81FCCA8A7955}" srcOrd="9" destOrd="0" presId="urn:microsoft.com/office/officeart/2005/8/layout/gear1"/>
    <dgm:cxn modelId="{C0A28961-F9D9-4CE0-B7C2-6E6B9A142E4E}" type="presParOf" srcId="{7F803E16-C448-45CB-A359-7407B091C10B}" destId="{85558FF9-75D7-418D-B72C-5E438757E798}" srcOrd="10" destOrd="0" presId="urn:microsoft.com/office/officeart/2005/8/layout/gear1"/>
    <dgm:cxn modelId="{61379F8D-ADC5-45B6-96BC-EBA5DF20538A}" type="presParOf" srcId="{7F803E16-C448-45CB-A359-7407B091C10B}" destId="{1A682028-45CC-4ECA-B91F-79B2A7D9CE78}" srcOrd="11" destOrd="0" presId="urn:microsoft.com/office/officeart/2005/8/layout/gear1"/>
    <dgm:cxn modelId="{97DBA012-0AF7-41B4-95FE-C036BA70CAA1}" type="presParOf" srcId="{7F803E16-C448-45CB-A359-7407B091C10B}" destId="{8B1559F8-CF8D-4861-8A5D-7B982E403416}"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143A9-8CAA-400A-A7FA-7F24160CDCD2}">
      <dsp:nvSpPr>
        <dsp:cNvPr id="0" name=""/>
        <dsp:cNvSpPr/>
      </dsp:nvSpPr>
      <dsp:spPr>
        <a:xfrm>
          <a:off x="481372" y="422455"/>
          <a:ext cx="516333" cy="516333"/>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a:t>Filtering </a:t>
          </a:r>
        </a:p>
      </dsp:txBody>
      <dsp:txXfrm>
        <a:off x="585178" y="543404"/>
        <a:ext cx="308721" cy="265405"/>
      </dsp:txXfrm>
    </dsp:sp>
    <dsp:sp modelId="{7E5E09A4-91C4-4A97-9258-AC41847523F6}">
      <dsp:nvSpPr>
        <dsp:cNvPr id="0" name=""/>
        <dsp:cNvSpPr/>
      </dsp:nvSpPr>
      <dsp:spPr>
        <a:xfrm>
          <a:off x="180959" y="300412"/>
          <a:ext cx="375515" cy="375515"/>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a:t>Range</a:t>
          </a:r>
        </a:p>
      </dsp:txBody>
      <dsp:txXfrm>
        <a:off x="275496" y="395520"/>
        <a:ext cx="186441" cy="185299"/>
      </dsp:txXfrm>
    </dsp:sp>
    <dsp:sp modelId="{BA9CEB07-1FA7-41E2-A9D7-84E5D32F413B}">
      <dsp:nvSpPr>
        <dsp:cNvPr id="0" name=""/>
        <dsp:cNvSpPr/>
      </dsp:nvSpPr>
      <dsp:spPr>
        <a:xfrm rot="20700000">
          <a:off x="391286" y="41345"/>
          <a:ext cx="367928" cy="367928"/>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a:t>Sampling Rate</a:t>
          </a:r>
        </a:p>
      </dsp:txBody>
      <dsp:txXfrm rot="-20700000">
        <a:off x="471984" y="122042"/>
        <a:ext cx="206533" cy="206533"/>
      </dsp:txXfrm>
    </dsp:sp>
    <dsp:sp modelId="{85558FF9-75D7-418D-B72C-5E438757E798}">
      <dsp:nvSpPr>
        <dsp:cNvPr id="0" name=""/>
        <dsp:cNvSpPr/>
      </dsp:nvSpPr>
      <dsp:spPr>
        <a:xfrm>
          <a:off x="413512" y="358734"/>
          <a:ext cx="660907" cy="660907"/>
        </a:xfrm>
        <a:prstGeom prst="circularArrow">
          <a:avLst>
            <a:gd name="adj1" fmla="val 4687"/>
            <a:gd name="adj2" fmla="val 299029"/>
            <a:gd name="adj3" fmla="val 2283842"/>
            <a:gd name="adj4" fmla="val 1651165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682028-45CC-4ECA-B91F-79B2A7D9CE78}">
      <dsp:nvSpPr>
        <dsp:cNvPr id="0" name=""/>
        <dsp:cNvSpPr/>
      </dsp:nvSpPr>
      <dsp:spPr>
        <a:xfrm>
          <a:off x="114456" y="231296"/>
          <a:ext cx="480190" cy="48019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1559F8-CF8D-4861-8A5D-7B982E403416}">
      <dsp:nvSpPr>
        <dsp:cNvPr id="0" name=""/>
        <dsp:cNvSpPr/>
      </dsp:nvSpPr>
      <dsp:spPr>
        <a:xfrm>
          <a:off x="306180" y="-25274"/>
          <a:ext cx="517742" cy="51774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6A5ECF-D574-4433-92A5-26139D76CA8A}" type="datetimeFigureOut">
              <a:rPr lang="en-SG" smtClean="0"/>
              <a:t>12/10/2023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56CEAA-B3A8-4EC8-AFBA-8437F6C1E88B}" type="slidenum">
              <a:rPr lang="en-SG" smtClean="0"/>
              <a:t>‹#›</a:t>
            </a:fld>
            <a:endParaRPr lang="en-SG"/>
          </a:p>
        </p:txBody>
      </p:sp>
    </p:spTree>
    <p:extLst>
      <p:ext uri="{BB962C8B-B14F-4D97-AF65-F5344CB8AC3E}">
        <p14:creationId xmlns:p14="http://schemas.microsoft.com/office/powerpoint/2010/main" val="3394653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a typeface="Calibri"/>
                <a:cs typeface="Calibri"/>
              </a:rPr>
              <a:t>Hellow</a:t>
            </a:r>
            <a:r>
              <a:rPr lang="en-US" dirty="0">
                <a:ea typeface="Calibri"/>
                <a:cs typeface="Calibri"/>
              </a:rPr>
              <a:t> !! I am </a:t>
            </a:r>
            <a:r>
              <a:rPr lang="en-US" dirty="0" err="1">
                <a:ea typeface="Calibri"/>
                <a:cs typeface="Calibri"/>
              </a:rPr>
              <a:t>Ayanga</a:t>
            </a:r>
            <a:r>
              <a:rPr lang="en-US" dirty="0">
                <a:ea typeface="Calibri"/>
                <a:cs typeface="Calibri"/>
              </a:rPr>
              <a:t> </a:t>
            </a:r>
            <a:r>
              <a:rPr lang="en-US" dirty="0" err="1">
                <a:ea typeface="Calibri"/>
                <a:cs typeface="Calibri"/>
              </a:rPr>
              <a:t>Kalupahana</a:t>
            </a:r>
            <a:r>
              <a:rPr lang="en-US" dirty="0">
                <a:ea typeface="Calibri"/>
                <a:cs typeface="Calibri"/>
              </a:rPr>
              <a:t> from National University of Singapore. I am going to present our research, </a:t>
            </a:r>
            <a:r>
              <a:rPr lang="en-US" dirty="0" err="1">
                <a:ea typeface="Calibri"/>
                <a:cs typeface="Calibri"/>
              </a:rPr>
              <a:t>Serandip</a:t>
            </a:r>
            <a:r>
              <a:rPr lang="en-US" dirty="0">
                <a:ea typeface="Calibri"/>
                <a:cs typeface="Calibri"/>
              </a:rPr>
              <a:t>-Leveraging Inherent Sensor Random Noise for Differential Privacy Preservation in Community Sensing Applications. </a:t>
            </a:r>
            <a:r>
              <a:rPr lang="en-US" dirty="0" smtClean="0">
                <a:ea typeface="Calibri"/>
                <a:cs typeface="Calibri"/>
              </a:rPr>
              <a:t>30s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E56CEAA-B3A8-4EC8-AFBA-8437F6C1E88B}" type="slidenum">
              <a:rPr lang="en-SG" smtClean="0"/>
              <a:t>1</a:t>
            </a:fld>
            <a:endParaRPr lang="en-SG"/>
          </a:p>
        </p:txBody>
      </p:sp>
    </p:spTree>
    <p:extLst>
      <p:ext uri="{BB962C8B-B14F-4D97-AF65-F5344CB8AC3E}">
        <p14:creationId xmlns:p14="http://schemas.microsoft.com/office/powerpoint/2010/main" val="458873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a typeface="Calibri"/>
              <a:cs typeface="Calibri"/>
            </a:endParaRPr>
          </a:p>
          <a:p>
            <a:r>
              <a:rPr lang="en-US" dirty="0" smtClean="0">
                <a:ea typeface="Calibri"/>
                <a:cs typeface="Calibri"/>
              </a:rPr>
              <a:t>Since  no. of participants taking part in community sensing program</a:t>
            </a:r>
            <a:r>
              <a:rPr lang="en-US" baseline="0" dirty="0" smtClean="0">
                <a:ea typeface="Calibri"/>
                <a:cs typeface="Calibri"/>
              </a:rPr>
              <a:t> and privacy guarantee provided by organizers affects differential privacy noise requirement, </a:t>
            </a:r>
            <a:endParaRPr lang="en-US" dirty="0" smtClean="0">
              <a:ea typeface="Calibri"/>
              <a:cs typeface="Calibri"/>
            </a:endParaRPr>
          </a:p>
          <a:p>
            <a:r>
              <a:rPr lang="en-US" dirty="0" smtClean="0">
                <a:ea typeface="Calibri"/>
                <a:cs typeface="Calibri"/>
              </a:rPr>
              <a:t>Let’s analytically simulate DP noise requirement</a:t>
            </a:r>
            <a:r>
              <a:rPr lang="en-US" baseline="0" dirty="0" smtClean="0">
                <a:ea typeface="Calibri"/>
                <a:cs typeface="Calibri"/>
              </a:rPr>
              <a:t> in community sensing</a:t>
            </a:r>
          </a:p>
          <a:p>
            <a:r>
              <a:rPr lang="en-US" baseline="0" dirty="0" smtClean="0">
                <a:ea typeface="Calibri"/>
                <a:cs typeface="Calibri"/>
              </a:rPr>
              <a:t>Higher community participation lower the privacy noise required.</a:t>
            </a:r>
          </a:p>
          <a:p>
            <a:r>
              <a:rPr lang="en-US" baseline="0" dirty="0" smtClean="0">
                <a:ea typeface="Calibri"/>
                <a:cs typeface="Calibri"/>
              </a:rPr>
              <a:t>Lower community participation higher the privacy noise required.</a:t>
            </a:r>
          </a:p>
          <a:p>
            <a:r>
              <a:rPr lang="en-US" baseline="0" dirty="0" smtClean="0">
                <a:ea typeface="Calibri"/>
                <a:cs typeface="Calibri"/>
              </a:rPr>
              <a:t>Have privacy guarantee lower provides more privacy. Hence more privacy noise</a:t>
            </a:r>
            <a:endParaRPr lang="en-US" dirty="0" smtClean="0">
              <a:ea typeface="Calibri"/>
              <a:cs typeface="Calibri"/>
            </a:endParaRPr>
          </a:p>
          <a:p>
            <a:r>
              <a:rPr lang="en-US" dirty="0" smtClean="0">
                <a:ea typeface="Calibri"/>
                <a:cs typeface="Calibri"/>
              </a:rPr>
              <a:t>Hence </a:t>
            </a:r>
            <a:r>
              <a:rPr lang="en-US" dirty="0">
                <a:ea typeface="Calibri"/>
                <a:cs typeface="Calibri"/>
              </a:rPr>
              <a:t>wearable must be able to produce different amounts of Gaussian </a:t>
            </a:r>
            <a:r>
              <a:rPr lang="en-US" dirty="0" smtClean="0">
                <a:ea typeface="Calibri"/>
                <a:cs typeface="Calibri"/>
              </a:rPr>
              <a:t>noise to facilitate</a:t>
            </a:r>
            <a:r>
              <a:rPr lang="en-US" baseline="0" dirty="0" smtClean="0">
                <a:ea typeface="Calibri"/>
                <a:cs typeface="Calibri"/>
              </a:rPr>
              <a:t> DP for different community sensing settings.</a:t>
            </a:r>
            <a:endParaRPr lang="en-US" dirty="0" smtClean="0">
              <a:ea typeface="Calibri"/>
              <a:cs typeface="Calibri"/>
            </a:endParaRPr>
          </a:p>
          <a:p>
            <a:endParaRPr lang="en-US" dirty="0" smtClean="0">
              <a:ea typeface="Calibri"/>
              <a:cs typeface="Calibri"/>
            </a:endParaRPr>
          </a:p>
          <a:p>
            <a:r>
              <a:rPr lang="en-US" dirty="0" smtClean="0">
                <a:ea typeface="Calibri"/>
                <a:cs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Calibri"/>
                <a:cs typeface="Calibri"/>
              </a:rPr>
              <a:t>We need to perturb data with a lesser amount of noise for higher community participation. Further for higher privacy, it is needed to perturb with the higher amount of privacy noise. Please note here epsilon is the privacy guarantee. The lower the epsilon higher the privacy.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E56CEAA-B3A8-4EC8-AFBA-8437F6C1E88B}" type="slidenum">
              <a:rPr lang="en-SG" smtClean="0"/>
              <a:t>10</a:t>
            </a:fld>
            <a:endParaRPr lang="en-SG"/>
          </a:p>
        </p:txBody>
      </p:sp>
    </p:spTree>
    <p:extLst>
      <p:ext uri="{BB962C8B-B14F-4D97-AF65-F5344CB8AC3E}">
        <p14:creationId xmlns:p14="http://schemas.microsoft.com/office/powerpoint/2010/main" val="4257570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Then let's explore sensor's ability to produce different amounts of noise. </a:t>
            </a:r>
            <a:r>
              <a:rPr lang="en-US" dirty="0" smtClean="0">
                <a:ea typeface="Calibri"/>
                <a:cs typeface="Calibri"/>
              </a:rPr>
              <a:t>For</a:t>
            </a:r>
            <a:r>
              <a:rPr lang="en-US" baseline="0" dirty="0" smtClean="0">
                <a:ea typeface="Calibri"/>
                <a:cs typeface="Calibri"/>
              </a:rPr>
              <a:t> this we considered three wearable sensors: accelerometer, barometer and body temperature sensor. </a:t>
            </a:r>
            <a:r>
              <a:rPr lang="en-US" dirty="0" smtClean="0">
                <a:ea typeface="Calibri"/>
                <a:cs typeface="Calibri"/>
              </a:rPr>
              <a:t>When </a:t>
            </a:r>
            <a:r>
              <a:rPr lang="en-US" dirty="0">
                <a:ea typeface="Calibri"/>
                <a:cs typeface="Calibri"/>
              </a:rPr>
              <a:t>we lower the sampling rate the higher amount of noise is produced and vice versa. So sensors are able to produce different amounts of </a:t>
            </a:r>
            <a:r>
              <a:rPr lang="en-US" dirty="0" smtClean="0">
                <a:ea typeface="Calibri"/>
                <a:cs typeface="Calibri"/>
              </a:rPr>
              <a:t>noise </a:t>
            </a:r>
            <a:r>
              <a:rPr lang="en-US" dirty="0">
                <a:ea typeface="Calibri"/>
                <a:cs typeface="Calibri"/>
              </a:rPr>
              <a:t>by changing sensor configuration,  the sampling rate. With these  observations, let's move to our approach</a:t>
            </a:r>
            <a:r>
              <a:rPr lang="en-US" dirty="0" smtClean="0">
                <a:ea typeface="Calibri"/>
                <a:cs typeface="Calibri"/>
              </a:rPr>
              <a:t>.</a:t>
            </a:r>
          </a:p>
          <a:p>
            <a:r>
              <a:rPr lang="en-US" dirty="0" smtClean="0">
                <a:ea typeface="Calibri"/>
                <a:cs typeface="Calibri"/>
              </a:rPr>
              <a:t>************************************************************************************</a:t>
            </a:r>
          </a:p>
          <a:p>
            <a:r>
              <a:rPr lang="en-US" baseline="0" dirty="0" smtClean="0">
                <a:ea typeface="Calibri"/>
                <a:cs typeface="Calibri"/>
              </a:rPr>
              <a:t>Then</a:t>
            </a:r>
            <a:r>
              <a:rPr lang="en-US" dirty="0" smtClean="0">
                <a:ea typeface="Calibri"/>
                <a:cs typeface="Calibri"/>
              </a:rPr>
              <a:t> we varied sampling rates and collected data traces. Allan Deviation</a:t>
            </a:r>
            <a:r>
              <a:rPr lang="en-US" baseline="0" dirty="0" smtClean="0">
                <a:ea typeface="Calibri"/>
                <a:cs typeface="Calibri"/>
              </a:rPr>
              <a:t> analysis was applied to quantify the SD of </a:t>
            </a:r>
            <a:r>
              <a:rPr lang="en-US" baseline="0" dirty="0" err="1" smtClean="0">
                <a:ea typeface="Calibri"/>
                <a:cs typeface="Calibri"/>
              </a:rPr>
              <a:t>gaussian</a:t>
            </a:r>
            <a:r>
              <a:rPr lang="en-US" baseline="0" dirty="0" smtClean="0">
                <a:ea typeface="Calibri"/>
                <a:cs typeface="Calibri"/>
              </a:rPr>
              <a:t> noise available.  SD of </a:t>
            </a:r>
            <a:r>
              <a:rPr lang="en-US" baseline="0" dirty="0" err="1" smtClean="0">
                <a:ea typeface="Calibri"/>
                <a:cs typeface="Calibri"/>
              </a:rPr>
              <a:t>gaussian</a:t>
            </a:r>
            <a:r>
              <a:rPr lang="en-US" baseline="0" dirty="0" smtClean="0">
                <a:ea typeface="Calibri"/>
                <a:cs typeface="Calibri"/>
              </a:rPr>
              <a:t> noise produced at different sampling rates are shown here.</a:t>
            </a:r>
            <a:r>
              <a:rPr lang="en-US" dirty="0" smtClean="0">
                <a:ea typeface="Calibri"/>
                <a:cs typeface="Calibri"/>
              </a:rPr>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E56CEAA-B3A8-4EC8-AFBA-8437F6C1E88B}" type="slidenum">
              <a:rPr lang="en-SG" smtClean="0"/>
              <a:t>11</a:t>
            </a:fld>
            <a:endParaRPr lang="en-SG"/>
          </a:p>
        </p:txBody>
      </p:sp>
    </p:spTree>
    <p:extLst>
      <p:ext uri="{BB962C8B-B14F-4D97-AF65-F5344CB8AC3E}">
        <p14:creationId xmlns:p14="http://schemas.microsoft.com/office/powerpoint/2010/main" val="1872048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4min</a:t>
            </a:r>
          </a:p>
          <a:p>
            <a:r>
              <a:rPr lang="en-US" dirty="0" smtClean="0"/>
              <a:t>So</a:t>
            </a:r>
            <a:r>
              <a:rPr lang="en-US" dirty="0"/>
              <a:t>, In</a:t>
            </a:r>
            <a:r>
              <a:rPr lang="en-US" baseline="0" dirty="0"/>
              <a:t> </a:t>
            </a:r>
            <a:r>
              <a:rPr lang="en-US" baseline="0" dirty="0" err="1" smtClean="0"/>
              <a:t>Serandip</a:t>
            </a:r>
            <a:r>
              <a:rPr lang="en-US" baseline="0" dirty="0" smtClean="0"/>
              <a:t>, </a:t>
            </a:r>
            <a:r>
              <a:rPr lang="en-US" baseline="0" dirty="0"/>
              <a:t>we configure these sensor settings </a:t>
            </a:r>
            <a:r>
              <a:rPr lang="en-US" dirty="0" smtClean="0"/>
              <a:t>to</a:t>
            </a:r>
            <a:r>
              <a:rPr lang="en-US" baseline="0" dirty="0" smtClean="0"/>
              <a:t> </a:t>
            </a:r>
            <a:r>
              <a:rPr lang="en-US" baseline="0" dirty="0"/>
              <a:t>produce sensor data with noise required for differential privacy.</a:t>
            </a:r>
            <a:endParaRPr lang="en-SG" dirty="0"/>
          </a:p>
        </p:txBody>
      </p:sp>
      <p:sp>
        <p:nvSpPr>
          <p:cNvPr id="4" name="Slide Number Placeholder 3"/>
          <p:cNvSpPr>
            <a:spLocks noGrp="1"/>
          </p:cNvSpPr>
          <p:nvPr>
            <p:ph type="sldNum" sz="quarter" idx="10"/>
          </p:nvPr>
        </p:nvSpPr>
        <p:spPr/>
        <p:txBody>
          <a:bodyPr/>
          <a:lstStyle/>
          <a:p>
            <a:fld id="{BD042D10-7ED1-463A-8244-69D7A1EEC6FF}" type="slidenum">
              <a:rPr lang="en-SG" smtClean="0"/>
              <a:t>12</a:t>
            </a:fld>
            <a:endParaRPr lang="en-SG"/>
          </a:p>
        </p:txBody>
      </p:sp>
    </p:spTree>
    <p:extLst>
      <p:ext uri="{BB962C8B-B14F-4D97-AF65-F5344CB8AC3E}">
        <p14:creationId xmlns:p14="http://schemas.microsoft.com/office/powerpoint/2010/main" val="344406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Our system mainly </a:t>
            </a:r>
            <a:r>
              <a:rPr lang="en-US" dirty="0" smtClean="0">
                <a:ea typeface="Calibri"/>
                <a:cs typeface="Calibri"/>
              </a:rPr>
              <a:t>has </a:t>
            </a:r>
            <a:r>
              <a:rPr lang="en-US" dirty="0">
                <a:ea typeface="Calibri"/>
                <a:cs typeface="Calibri"/>
              </a:rPr>
              <a:t>three steps:  Hardware configuration, real-time data streaming and inherent sensor noise update </a:t>
            </a:r>
          </a:p>
        </p:txBody>
      </p:sp>
      <p:sp>
        <p:nvSpPr>
          <p:cNvPr id="4" name="Slide Number Placeholder 3"/>
          <p:cNvSpPr>
            <a:spLocks noGrp="1"/>
          </p:cNvSpPr>
          <p:nvPr>
            <p:ph type="sldNum" sz="quarter" idx="5"/>
          </p:nvPr>
        </p:nvSpPr>
        <p:spPr/>
        <p:txBody>
          <a:bodyPr/>
          <a:lstStyle/>
          <a:p>
            <a:fld id="{EE56CEAA-B3A8-4EC8-AFBA-8437F6C1E88B}" type="slidenum">
              <a:rPr lang="en-SG" smtClean="0"/>
              <a:t>13</a:t>
            </a:fld>
            <a:endParaRPr lang="en-SG"/>
          </a:p>
        </p:txBody>
      </p:sp>
    </p:spTree>
    <p:extLst>
      <p:ext uri="{BB962C8B-B14F-4D97-AF65-F5344CB8AC3E}">
        <p14:creationId xmlns:p14="http://schemas.microsoft.com/office/powerpoint/2010/main" val="647969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For evaluations, we conducted a user study where asked 10 participants to wear one of our prototype and engage in activities: standing, sitting, walking, jogging, stairs up and down, elevator up and down escalator up and down for 5 minutes each.  We built up a dataset from the data collected from user trial.</a:t>
            </a:r>
          </a:p>
        </p:txBody>
      </p:sp>
      <p:sp>
        <p:nvSpPr>
          <p:cNvPr id="4" name="Slide Number Placeholder 3"/>
          <p:cNvSpPr>
            <a:spLocks noGrp="1"/>
          </p:cNvSpPr>
          <p:nvPr>
            <p:ph type="sldNum" sz="quarter" idx="5"/>
          </p:nvPr>
        </p:nvSpPr>
        <p:spPr/>
        <p:txBody>
          <a:bodyPr/>
          <a:lstStyle/>
          <a:p>
            <a:fld id="{EE56CEAA-B3A8-4EC8-AFBA-8437F6C1E88B}" type="slidenum">
              <a:rPr lang="en-SG" smtClean="0"/>
              <a:t>14</a:t>
            </a:fld>
            <a:endParaRPr lang="en-SG"/>
          </a:p>
        </p:txBody>
      </p:sp>
    </p:spTree>
    <p:extLst>
      <p:ext uri="{BB962C8B-B14F-4D97-AF65-F5344CB8AC3E}">
        <p14:creationId xmlns:p14="http://schemas.microsoft.com/office/powerpoint/2010/main" val="4190273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Three baselines were used to compare our system.  Noise generation and perturbation is common in all three baselines.  </a:t>
            </a:r>
            <a:endParaRPr lang="en-US">
              <a:ea typeface="Calibri"/>
              <a:cs typeface="Calibri"/>
            </a:endParaRPr>
          </a:p>
          <a:p>
            <a:r>
              <a:rPr lang="en-US" dirty="0">
                <a:ea typeface="Calibri"/>
                <a:cs typeface="Calibri"/>
              </a:rPr>
              <a:t>*****************************if asked****************</a:t>
            </a:r>
          </a:p>
          <a:p>
            <a:r>
              <a:rPr lang="en-US" dirty="0">
                <a:ea typeface="Calibri"/>
                <a:cs typeface="Calibri"/>
              </a:rPr>
              <a:t>Statistical distribution used for noise generation is different in baselines</a:t>
            </a:r>
          </a:p>
        </p:txBody>
      </p:sp>
      <p:sp>
        <p:nvSpPr>
          <p:cNvPr id="4" name="Slide Number Placeholder 3"/>
          <p:cNvSpPr>
            <a:spLocks noGrp="1"/>
          </p:cNvSpPr>
          <p:nvPr>
            <p:ph type="sldNum" sz="quarter" idx="5"/>
          </p:nvPr>
        </p:nvSpPr>
        <p:spPr/>
        <p:txBody>
          <a:bodyPr/>
          <a:lstStyle/>
          <a:p>
            <a:fld id="{EE56CEAA-B3A8-4EC8-AFBA-8437F6C1E88B}" type="slidenum">
              <a:rPr lang="en-SG" smtClean="0"/>
              <a:t>15</a:t>
            </a:fld>
            <a:endParaRPr lang="en-SG"/>
          </a:p>
        </p:txBody>
      </p:sp>
    </p:spTree>
    <p:extLst>
      <p:ext uri="{BB962C8B-B14F-4D97-AF65-F5344CB8AC3E}">
        <p14:creationId xmlns:p14="http://schemas.microsoft.com/office/powerpoint/2010/main" val="2053369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For user level accuracy evaluations, we implemented physical activity classifier for accelerometer data and vertical activity classifier for barometer data. Since noise generation happens at the processor, still user level classification can be done on original sensor produced data.</a:t>
            </a:r>
          </a:p>
        </p:txBody>
      </p:sp>
      <p:sp>
        <p:nvSpPr>
          <p:cNvPr id="4" name="Slide Number Placeholder 3"/>
          <p:cNvSpPr>
            <a:spLocks noGrp="1"/>
          </p:cNvSpPr>
          <p:nvPr>
            <p:ph type="sldNum" sz="quarter" idx="5"/>
          </p:nvPr>
        </p:nvSpPr>
        <p:spPr/>
        <p:txBody>
          <a:bodyPr/>
          <a:lstStyle/>
          <a:p>
            <a:fld id="{EE56CEAA-B3A8-4EC8-AFBA-8437F6C1E88B}" type="slidenum">
              <a:rPr lang="en-SG" smtClean="0"/>
              <a:t>16</a:t>
            </a:fld>
            <a:endParaRPr lang="en-SG"/>
          </a:p>
        </p:txBody>
      </p:sp>
    </p:spTree>
    <p:extLst>
      <p:ext uri="{BB962C8B-B14F-4D97-AF65-F5344CB8AC3E}">
        <p14:creationId xmlns:p14="http://schemas.microsoft.com/office/powerpoint/2010/main" val="1627156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 evaluated </a:t>
            </a:r>
            <a:r>
              <a:rPr lang="en-US" dirty="0" err="1">
                <a:ea typeface="Calibri"/>
                <a:cs typeface="Calibri"/>
              </a:rPr>
              <a:t>Serandip's</a:t>
            </a:r>
            <a:r>
              <a:rPr lang="en-US" dirty="0">
                <a:ea typeface="Calibri"/>
                <a:cs typeface="Calibri"/>
              </a:rPr>
              <a:t> latency compared to the baselines.</a:t>
            </a:r>
            <a:endParaRPr lang="en-US" dirty="0"/>
          </a:p>
          <a:p>
            <a:r>
              <a:rPr lang="en-US" dirty="0"/>
              <a:t>The latency per sensor data sample achieved by </a:t>
            </a:r>
            <a:r>
              <a:rPr lang="en-US" dirty="0" err="1"/>
              <a:t>SeRaNDiP</a:t>
            </a:r>
            <a:r>
              <a:rPr lang="en-US" dirty="0"/>
              <a:t> is consistently lower when compared to baselines.</a:t>
            </a:r>
            <a:endParaRPr lang="en-US"/>
          </a:p>
          <a:p>
            <a:r>
              <a:rPr lang="en-US" dirty="0">
                <a:ea typeface="Calibri"/>
                <a:cs typeface="Calibri"/>
              </a:rPr>
              <a:t>***********************************************************************************</a:t>
            </a:r>
            <a:endParaRPr lang="en-US" dirty="0"/>
          </a:p>
          <a:p>
            <a:r>
              <a:rPr lang="en-US" dirty="0"/>
              <a:t> Since encryption is not required in LDP-BL, LDP-BL results in the lowest latency compared to other baselines.</a:t>
            </a:r>
          </a:p>
          <a:p>
            <a:r>
              <a:rPr lang="en-US" dirty="0"/>
              <a:t> However, the latency from noise generation is much higher compared to encryption (see Figure 4) and thus, </a:t>
            </a:r>
            <a:r>
              <a:rPr lang="en-US" dirty="0" err="1"/>
              <a:t>SeRaNDiP</a:t>
            </a:r>
            <a:r>
              <a:rPr lang="en-US" dirty="0"/>
              <a:t> still achieves the fastest latency.</a:t>
            </a:r>
            <a:endParaRPr lang="en-SG" dirty="0"/>
          </a:p>
        </p:txBody>
      </p:sp>
      <p:sp>
        <p:nvSpPr>
          <p:cNvPr id="4" name="Slide Number Placeholder 3"/>
          <p:cNvSpPr>
            <a:spLocks noGrp="1"/>
          </p:cNvSpPr>
          <p:nvPr>
            <p:ph type="sldNum" sz="quarter" idx="10"/>
          </p:nvPr>
        </p:nvSpPr>
        <p:spPr/>
        <p:txBody>
          <a:bodyPr/>
          <a:lstStyle/>
          <a:p>
            <a:fld id="{EE56CEAA-B3A8-4EC8-AFBA-8437F6C1E88B}" type="slidenum">
              <a:rPr lang="en-SG" smtClean="0"/>
              <a:t>17</a:t>
            </a:fld>
            <a:endParaRPr lang="en-SG"/>
          </a:p>
        </p:txBody>
      </p:sp>
    </p:spTree>
    <p:extLst>
      <p:ext uri="{BB962C8B-B14F-4D97-AF65-F5344CB8AC3E}">
        <p14:creationId xmlns:p14="http://schemas.microsoft.com/office/powerpoint/2010/main" val="3719917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Based on our evaluation </a:t>
            </a:r>
            <a:r>
              <a:rPr lang="en-US" dirty="0" err="1">
                <a:ea typeface="Calibri"/>
                <a:cs typeface="Calibri"/>
              </a:rPr>
              <a:t>w.r.t.</a:t>
            </a:r>
            <a:r>
              <a:rPr lang="en-US" dirty="0">
                <a:ea typeface="Calibri"/>
                <a:cs typeface="Calibri"/>
              </a:rPr>
              <a:t> energy consumption, </a:t>
            </a:r>
            <a:r>
              <a:rPr lang="en-US" dirty="0" err="1">
                <a:ea typeface="Calibri"/>
                <a:cs typeface="Calibri"/>
              </a:rPr>
              <a:t>Serandip</a:t>
            </a:r>
            <a:r>
              <a:rPr lang="en-US" dirty="0">
                <a:ea typeface="Calibri"/>
                <a:cs typeface="Calibri"/>
              </a:rPr>
              <a:t> resulted the lowest energy consumption.</a:t>
            </a:r>
            <a:endParaRPr lang="en-US" dirty="0"/>
          </a:p>
          <a:p>
            <a:r>
              <a:rPr lang="en-US" dirty="0" err="1"/>
              <a:t>SeRaNDiP’s</a:t>
            </a:r>
            <a:r>
              <a:rPr lang="en-US" dirty="0"/>
              <a:t> low energy consumption can be attributed to the elimination of the compute-intensive random noise generation procedure</a:t>
            </a:r>
            <a:endParaRPr lang="en-SG">
              <a:ea typeface="Calibri"/>
              <a:cs typeface="Calibri"/>
            </a:endParaRPr>
          </a:p>
        </p:txBody>
      </p:sp>
      <p:sp>
        <p:nvSpPr>
          <p:cNvPr id="4" name="Slide Number Placeholder 3"/>
          <p:cNvSpPr>
            <a:spLocks noGrp="1"/>
          </p:cNvSpPr>
          <p:nvPr>
            <p:ph type="sldNum" sz="quarter" idx="10"/>
          </p:nvPr>
        </p:nvSpPr>
        <p:spPr/>
        <p:txBody>
          <a:bodyPr/>
          <a:lstStyle/>
          <a:p>
            <a:fld id="{EE56CEAA-B3A8-4EC8-AFBA-8437F6C1E88B}" type="slidenum">
              <a:rPr lang="en-SG" smtClean="0"/>
              <a:t>18</a:t>
            </a:fld>
            <a:endParaRPr lang="en-SG"/>
          </a:p>
        </p:txBody>
      </p:sp>
    </p:spTree>
    <p:extLst>
      <p:ext uri="{BB962C8B-B14F-4D97-AF65-F5344CB8AC3E}">
        <p14:creationId xmlns:p14="http://schemas.microsoft.com/office/powerpoint/2010/main" val="2244783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Since people live under different weather conditions, wearable devices also operate in varied environmental temperatures. Hence we evaluated the robustness to </a:t>
            </a:r>
            <a:r>
              <a:rPr lang="en-US" dirty="0" err="1"/>
              <a:t>environtment</a:t>
            </a:r>
            <a:r>
              <a:rPr lang="en-US" dirty="0"/>
              <a:t> temperature variation.</a:t>
            </a:r>
          </a:p>
          <a:p>
            <a:endParaRPr lang="en-US" dirty="0"/>
          </a:p>
          <a:p>
            <a:r>
              <a:rPr lang="en-US" dirty="0"/>
              <a:t>the SD of the gaussian noise produced by both the accelerometers do not change significantly with respect to temperature variations. Similarly, we see that both the barometers’ gaussian noise only change negligibly with respect to temperature variations.</a:t>
            </a:r>
          </a:p>
          <a:p>
            <a:endParaRPr lang="en-US" dirty="0"/>
          </a:p>
          <a:p>
            <a:r>
              <a:rPr lang="en-US" dirty="0"/>
              <a:t>the same trend is also observed in the sensor data collected from the </a:t>
            </a:r>
            <a:r>
              <a:rPr lang="en-US" dirty="0" err="1"/>
              <a:t>FitBit</a:t>
            </a:r>
            <a:r>
              <a:rPr lang="en-US" dirty="0"/>
              <a:t> Sense smartwatch. The results validate the robustness of </a:t>
            </a:r>
            <a:r>
              <a:rPr lang="en-US" dirty="0" err="1"/>
              <a:t>SeRaNDiP</a:t>
            </a:r>
            <a:r>
              <a:rPr lang="en-US" dirty="0"/>
              <a:t> to temperature variations in the environment. </a:t>
            </a:r>
          </a:p>
          <a:p>
            <a:endParaRPr lang="en-US" dirty="0"/>
          </a:p>
          <a:p>
            <a:r>
              <a:rPr lang="en-US" dirty="0"/>
              <a:t>******************************************************************************************************************************************************</a:t>
            </a:r>
          </a:p>
          <a:p>
            <a:r>
              <a:rPr lang="en-US" dirty="0"/>
              <a:t>The thermal noise in sensors is white gaussian  and arises from the vibration of charge carriers within the sensor. The thermal noise’s power density is directly proportional to the temperature [1] and thus, the standard deviation of thermal noise is proportional to √ 𝑡𝑒𝑚𝑝𝑒𝑟𝑎𝑡𝑢𝑟𝑒𝐾𝑒𝑙𝑣𝑖n. </a:t>
            </a:r>
            <a:endParaRPr lang="en-US" baseline="0" dirty="0"/>
          </a:p>
          <a:p>
            <a:endParaRPr lang="en-US" baseline="0" dirty="0"/>
          </a:p>
          <a:p>
            <a:r>
              <a:rPr lang="en-US" dirty="0"/>
              <a:t>Depending on the environmental conditions, the SD of the noise produced in sensors would be 0.072X lower at -12𝑜𝐶 compared to 30𝑜𝐶. Thus, variations in environmental temperature have only a negligible impact on the total noise generated by the sensors. In </a:t>
            </a:r>
            <a:r>
              <a:rPr lang="en-US" dirty="0" err="1"/>
              <a:t>SeRANDiP</a:t>
            </a:r>
            <a:r>
              <a:rPr lang="en-US" dirty="0"/>
              <a:t>, we can also build configuration tables taking into account the SD of the inherent sensor noise under the lowest environment temperature in which humans can survive (when the amount of thermal noise generated is the lowest). By doing so, </a:t>
            </a:r>
            <a:r>
              <a:rPr lang="en-US" dirty="0" err="1"/>
              <a:t>SeRaNDiP</a:t>
            </a:r>
            <a:r>
              <a:rPr lang="en-US" dirty="0"/>
              <a:t> can provide privacy guarantees for higher temperatures.</a:t>
            </a:r>
          </a:p>
          <a:p>
            <a:endParaRPr lang="en-US" dirty="0"/>
          </a:p>
          <a:p>
            <a:r>
              <a:rPr lang="en-US" dirty="0"/>
              <a:t>Experimental Setup: We left our prototypes and the Fitbit Sense stationary on a flat table in an airconditioned room with adjustable temperatures(between 16𝑜𝐶 to 30𝑜𝐶) and collected data from each sensor for 2 minutes under four different temperatures: 16𝑜𝐶, 21𝑜𝐶, 25𝑜𝐶 and 30𝑜𝐶. After configuring the air conditioner to a given temperature, we waited 15 minutes for the room to be cooled to the set temperature value. To study the effect of much lower temperatures on the sensor noise, a refrigerator was used. Since the motor in the refrigerator induces motion signals in the accelerometer sensor, the refrigerator was switched on for 30 minutes and switched off during the 2 minutes of data logging. With the refrigerator, we collected sensor readings under two different temperatures of 3𝑜𝐶 in the normal compartment and -12𝑜𝐶 in the freezer compartment. Before each measurement, the temperature was verified using a Xiaomi Mi Temperature and Humidity monitor.</a:t>
            </a:r>
            <a:endParaRPr lang="en-SG" dirty="0"/>
          </a:p>
        </p:txBody>
      </p:sp>
      <p:sp>
        <p:nvSpPr>
          <p:cNvPr id="4" name="Slide Number Placeholder 3"/>
          <p:cNvSpPr>
            <a:spLocks noGrp="1"/>
          </p:cNvSpPr>
          <p:nvPr>
            <p:ph type="sldNum" sz="quarter" idx="10"/>
          </p:nvPr>
        </p:nvSpPr>
        <p:spPr/>
        <p:txBody>
          <a:bodyPr/>
          <a:lstStyle/>
          <a:p>
            <a:fld id="{EE56CEAA-B3A8-4EC8-AFBA-8437F6C1E88B}" type="slidenum">
              <a:rPr lang="en-SG" smtClean="0"/>
              <a:t>19</a:t>
            </a:fld>
            <a:endParaRPr lang="en-SG"/>
          </a:p>
        </p:txBody>
      </p:sp>
    </p:spTree>
    <p:extLst>
      <p:ext uri="{BB962C8B-B14F-4D97-AF65-F5344CB8AC3E}">
        <p14:creationId xmlns:p14="http://schemas.microsoft.com/office/powerpoint/2010/main" val="2665361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Calibri"/>
                <a:cs typeface="Calibri"/>
              </a:rPr>
              <a:t>Aggregated analysis </a:t>
            </a:r>
            <a:r>
              <a:rPr lang="en-US" dirty="0">
                <a:ea typeface="Calibri"/>
                <a:cs typeface="Calibri"/>
              </a:rPr>
              <a:t>on community based on wearable devices' input data. </a:t>
            </a:r>
            <a:endParaRPr lang="en-US" dirty="0" smtClean="0">
              <a:ea typeface="Calibri"/>
              <a:cs typeface="Calibri"/>
            </a:endParaRPr>
          </a:p>
          <a:p>
            <a:r>
              <a:rPr lang="en-US" dirty="0" smtClean="0">
                <a:ea typeface="Calibri"/>
                <a:cs typeface="Calibri"/>
              </a:rPr>
              <a:t>There </a:t>
            </a:r>
            <a:r>
              <a:rPr lang="en-US" dirty="0">
                <a:ea typeface="Calibri"/>
                <a:cs typeface="Calibri"/>
              </a:rPr>
              <a:t>is no any analysis targeting individuals. </a:t>
            </a:r>
            <a:endParaRPr lang="en-US" dirty="0" smtClean="0">
              <a:ea typeface="Calibri"/>
              <a:cs typeface="Calibri"/>
            </a:endParaRPr>
          </a:p>
          <a:p>
            <a:r>
              <a:rPr lang="en-US" dirty="0" smtClean="0">
                <a:ea typeface="Calibri"/>
                <a:cs typeface="Calibri"/>
              </a:rPr>
              <a:t>Participants </a:t>
            </a:r>
            <a:r>
              <a:rPr lang="en-US" dirty="0">
                <a:ea typeface="Calibri"/>
                <a:cs typeface="Calibri"/>
              </a:rPr>
              <a:t>update their data from their personal devices  like smart </a:t>
            </a:r>
            <a:r>
              <a:rPr lang="en-US" dirty="0" smtClean="0">
                <a:ea typeface="Calibri"/>
                <a:cs typeface="Calibri"/>
              </a:rPr>
              <a:t> phones</a:t>
            </a:r>
          </a:p>
          <a:p>
            <a:r>
              <a:rPr lang="en-US" dirty="0" smtClean="0">
                <a:ea typeface="Calibri"/>
                <a:cs typeface="Calibri"/>
              </a:rPr>
              <a:t>Participants</a:t>
            </a:r>
            <a:r>
              <a:rPr lang="en-US" dirty="0">
                <a:ea typeface="Calibri"/>
                <a:cs typeface="Calibri"/>
              </a:rPr>
              <a:t>' data can be anything thing from profile information to sensing data. </a:t>
            </a:r>
            <a:endParaRPr lang="en-US" dirty="0" smtClean="0">
              <a:ea typeface="Calibri"/>
              <a:cs typeface="Calibri"/>
            </a:endParaRPr>
          </a:p>
          <a:p>
            <a:r>
              <a:rPr lang="en-US" dirty="0" smtClean="0">
                <a:ea typeface="Calibri"/>
                <a:cs typeface="Calibri"/>
              </a:rPr>
              <a:t>In </a:t>
            </a:r>
            <a:r>
              <a:rPr lang="en-US" dirty="0">
                <a:ea typeface="Calibri"/>
                <a:cs typeface="Calibri"/>
              </a:rPr>
              <a:t>our research, we are considering sensor data-based wearable community sensing applications</a:t>
            </a:r>
            <a:r>
              <a:rPr lang="en-US" dirty="0" smtClean="0">
                <a:ea typeface="Calibri"/>
                <a:cs typeface="Calibri"/>
              </a:rPr>
              <a:t>.</a:t>
            </a:r>
          </a:p>
          <a:p>
            <a:r>
              <a:rPr lang="en-US" dirty="0" smtClean="0">
                <a:ea typeface="Calibri"/>
                <a:cs typeface="Calibri"/>
              </a:rPr>
              <a:t>1min 15s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E56CEAA-B3A8-4EC8-AFBA-8437F6C1E88B}" type="slidenum">
              <a:rPr lang="en-SG" smtClean="0"/>
              <a:t>2</a:t>
            </a:fld>
            <a:endParaRPr lang="en-SG"/>
          </a:p>
        </p:txBody>
      </p:sp>
    </p:spTree>
    <p:extLst>
      <p:ext uri="{BB962C8B-B14F-4D97-AF65-F5344CB8AC3E}">
        <p14:creationId xmlns:p14="http://schemas.microsoft.com/office/powerpoint/2010/main" val="2876541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Time : 13 min</a:t>
            </a:r>
          </a:p>
          <a:p>
            <a:r>
              <a:rPr lang="en-US" dirty="0" smtClean="0">
                <a:cs typeface="Calibri"/>
              </a:rPr>
              <a:t>We </a:t>
            </a:r>
            <a:r>
              <a:rPr lang="en-US" dirty="0">
                <a:cs typeface="Calibri"/>
              </a:rPr>
              <a:t>expanded our evaluations to commercial smartwatches : Fitbit Sense and Samsung Galaxy. We could observe same trend : lower sampling rate higher noise for smart watch sensors.</a:t>
            </a:r>
          </a:p>
          <a:p>
            <a:r>
              <a:rPr lang="en-US" dirty="0">
                <a:cs typeface="Calibri"/>
              </a:rPr>
              <a:t>Hence </a:t>
            </a:r>
            <a:r>
              <a:rPr lang="en-US" dirty="0" err="1">
                <a:cs typeface="Calibri"/>
              </a:rPr>
              <a:t>Serandip</a:t>
            </a:r>
            <a:r>
              <a:rPr lang="en-US" dirty="0">
                <a:cs typeface="Calibri"/>
              </a:rPr>
              <a:t> can be readily applicable to commercial smart watches.</a:t>
            </a:r>
          </a:p>
        </p:txBody>
      </p:sp>
      <p:sp>
        <p:nvSpPr>
          <p:cNvPr id="4" name="Slide Number Placeholder 3"/>
          <p:cNvSpPr>
            <a:spLocks noGrp="1"/>
          </p:cNvSpPr>
          <p:nvPr>
            <p:ph type="sldNum" sz="quarter" idx="5"/>
          </p:nvPr>
        </p:nvSpPr>
        <p:spPr/>
        <p:txBody>
          <a:bodyPr/>
          <a:lstStyle/>
          <a:p>
            <a:fld id="{EE56CEAA-B3A8-4EC8-AFBA-8437F6C1E88B}" type="slidenum">
              <a:rPr lang="en-SG" smtClean="0"/>
              <a:t>20</a:t>
            </a:fld>
            <a:endParaRPr lang="en-SG"/>
          </a:p>
        </p:txBody>
      </p:sp>
    </p:spTree>
    <p:extLst>
      <p:ext uri="{BB962C8B-B14F-4D97-AF65-F5344CB8AC3E}">
        <p14:creationId xmlns:p14="http://schemas.microsoft.com/office/powerpoint/2010/main" val="1300023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every work, our work also has few limitations. Currently our work is limited to raw sensor data. Secondly , since we are using off-the-self sensors, there is a maximum amount of noise that can be generated by sensor.  Hence </a:t>
            </a:r>
            <a:r>
              <a:rPr lang="en-US" dirty="0" err="1">
                <a:cs typeface="Calibri"/>
              </a:rPr>
              <a:t>Serandip</a:t>
            </a:r>
            <a:r>
              <a:rPr lang="en-US" dirty="0">
                <a:cs typeface="Calibri"/>
              </a:rPr>
              <a:t> has limitation in minimum number of participants : &lt;&lt;Have numbers here, in case&gt;&gt; . Since participation to community sensing happens in thousands and hundred thousands, it is required to have  large raw data sets for real-world simulations.  Finally since </a:t>
            </a:r>
            <a:r>
              <a:rPr lang="en-US" dirty="0" err="1">
                <a:cs typeface="Calibri"/>
              </a:rPr>
              <a:t>serandip</a:t>
            </a:r>
            <a:r>
              <a:rPr lang="en-US" dirty="0">
                <a:cs typeface="Calibri"/>
              </a:rPr>
              <a:t> needs to change sensor configuration before starting of the session, wearable's sensor settings must be able to control by API , not hardcoded.</a:t>
            </a:r>
          </a:p>
        </p:txBody>
      </p:sp>
      <p:sp>
        <p:nvSpPr>
          <p:cNvPr id="4" name="Slide Number Placeholder 3"/>
          <p:cNvSpPr>
            <a:spLocks noGrp="1"/>
          </p:cNvSpPr>
          <p:nvPr>
            <p:ph type="sldNum" sz="quarter" idx="5"/>
          </p:nvPr>
        </p:nvSpPr>
        <p:spPr/>
        <p:txBody>
          <a:bodyPr/>
          <a:lstStyle/>
          <a:p>
            <a:fld id="{EE56CEAA-B3A8-4EC8-AFBA-8437F6C1E88B}" type="slidenum">
              <a:rPr lang="en-SG" smtClean="0"/>
              <a:t>21</a:t>
            </a:fld>
            <a:endParaRPr lang="en-SG"/>
          </a:p>
        </p:txBody>
      </p:sp>
    </p:spTree>
    <p:extLst>
      <p:ext uri="{BB962C8B-B14F-4D97-AF65-F5344CB8AC3E}">
        <p14:creationId xmlns:p14="http://schemas.microsoft.com/office/powerpoint/2010/main" val="3015272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future works, we are planning to expand our system to data features like steps ,heart rate instead of raw data</a:t>
            </a:r>
          </a:p>
          <a:p>
            <a:r>
              <a:rPr lang="en-US" dirty="0">
                <a:cs typeface="Calibri"/>
              </a:rPr>
              <a:t>And also expand our system to other wearable and environmental sensors: PPG, ambient light, GPS, microphone</a:t>
            </a:r>
          </a:p>
          <a:p>
            <a:r>
              <a:rPr lang="en-US" dirty="0">
                <a:cs typeface="Calibri"/>
              </a:rPr>
              <a:t>Explore the possibility of providing DP to weight sharing in federated learning with using sensors</a:t>
            </a:r>
          </a:p>
          <a:p>
            <a:r>
              <a:rPr lang="en-US" dirty="0">
                <a:cs typeface="Calibri"/>
              </a:rPr>
              <a:t>Simulate complete framework with the help of data from large number of participation.</a:t>
            </a:r>
          </a:p>
          <a:p>
            <a:endParaRPr lang="en-US" dirty="0">
              <a:cs typeface="Calibri"/>
            </a:endParaRPr>
          </a:p>
        </p:txBody>
      </p:sp>
      <p:sp>
        <p:nvSpPr>
          <p:cNvPr id="4" name="Slide Number Placeholder 3"/>
          <p:cNvSpPr>
            <a:spLocks noGrp="1"/>
          </p:cNvSpPr>
          <p:nvPr>
            <p:ph type="sldNum" sz="quarter" idx="5"/>
          </p:nvPr>
        </p:nvSpPr>
        <p:spPr/>
        <p:txBody>
          <a:bodyPr/>
          <a:lstStyle/>
          <a:p>
            <a:fld id="{EE56CEAA-B3A8-4EC8-AFBA-8437F6C1E88B}" type="slidenum">
              <a:rPr lang="en-SG" smtClean="0"/>
              <a:t>22</a:t>
            </a:fld>
            <a:endParaRPr lang="en-SG"/>
          </a:p>
        </p:txBody>
      </p:sp>
    </p:spTree>
    <p:extLst>
      <p:ext uri="{BB962C8B-B14F-4D97-AF65-F5344CB8AC3E}">
        <p14:creationId xmlns:p14="http://schemas.microsoft.com/office/powerpoint/2010/main" val="3474276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Sum up, </a:t>
            </a:r>
          </a:p>
          <a:p>
            <a:pPr marL="171450" indent="-171450">
              <a:lnSpc>
                <a:spcPct val="90000"/>
              </a:lnSpc>
              <a:spcBef>
                <a:spcPts val="1000"/>
              </a:spcBef>
              <a:buFont typeface="Arial"/>
              <a:buChar char="•"/>
            </a:pPr>
            <a:r>
              <a:rPr lang="en-US" dirty="0">
                <a:cs typeface="Calibri"/>
              </a:rPr>
              <a:t> We proposed a framework </a:t>
            </a:r>
            <a:r>
              <a:rPr lang="en-US" dirty="0"/>
              <a:t>which considers inherent sensor random noise for differential privacy preservation in wearable community sensing applications</a:t>
            </a:r>
            <a:endParaRPr lang="en-US" dirty="0">
              <a:cs typeface="Calibri"/>
            </a:endParaRPr>
          </a:p>
          <a:p>
            <a:pPr marL="171450" indent="-171450">
              <a:lnSpc>
                <a:spcPct val="90000"/>
              </a:lnSpc>
              <a:spcBef>
                <a:spcPts val="1000"/>
              </a:spcBef>
              <a:buFont typeface="Arial"/>
              <a:buChar char="•"/>
            </a:pPr>
            <a:r>
              <a:rPr lang="en-US" dirty="0"/>
              <a:t>Our work leverages sensors’ inherent noise by changing sensor configurations at the software level without any hardware modifications</a:t>
            </a:r>
            <a:endParaRPr lang="en-US" dirty="0">
              <a:cs typeface="Calibri"/>
            </a:endParaRPr>
          </a:p>
          <a:p>
            <a:pPr marL="171450" indent="-171450">
              <a:lnSpc>
                <a:spcPct val="90000"/>
              </a:lnSpc>
              <a:spcBef>
                <a:spcPts val="1000"/>
              </a:spcBef>
              <a:buFont typeface="Arial"/>
              <a:buChar char="•"/>
            </a:pPr>
            <a:r>
              <a:rPr lang="en-US" dirty="0"/>
              <a:t>It can provide differential privacy to a variety of wearable sensors in different wearable platforms  under different temperature conditions while delivering energy and latency savings</a:t>
            </a:r>
            <a:endParaRPr lang="en-US" dirty="0">
              <a:cs typeface="Calibri"/>
            </a:endParaRPr>
          </a:p>
          <a:p>
            <a:pPr marL="171450" indent="-171450">
              <a:lnSpc>
                <a:spcPct val="90000"/>
              </a:lnSpc>
              <a:spcBef>
                <a:spcPts val="1000"/>
              </a:spcBef>
              <a:buFont typeface="Arial"/>
              <a:buChar char="•"/>
            </a:pPr>
            <a:r>
              <a:rPr lang="en-US" dirty="0" err="1"/>
              <a:t>Serandip</a:t>
            </a:r>
            <a:r>
              <a:rPr lang="en-US" dirty="0"/>
              <a:t> can also be readily applied to today’s wearables, smartwatches and smartphones</a:t>
            </a:r>
            <a:endParaRPr lang="en-US" dirty="0">
              <a:cs typeface="Calibri"/>
            </a:endParaRPr>
          </a:p>
          <a:p>
            <a:pPr marL="171450" indent="-171450">
              <a:lnSpc>
                <a:spcPct val="90000"/>
              </a:lnSpc>
              <a:spcBef>
                <a:spcPts val="1000"/>
              </a:spcBef>
              <a:buFont typeface="Arial"/>
              <a:buChar char="•"/>
            </a:pPr>
            <a:endParaRPr lang="en-GB" dirty="0"/>
          </a:p>
          <a:p>
            <a:endParaRPr lang="en-US" dirty="0">
              <a:cs typeface="Calibri"/>
            </a:endParaRPr>
          </a:p>
          <a:p>
            <a:r>
              <a:rPr lang="en-US">
                <a:cs typeface="Calibri"/>
              </a:rPr>
              <a:t> </a:t>
            </a:r>
            <a:endParaRPr lang="en-US" dirty="0">
              <a:cs typeface="Calibri"/>
            </a:endParaRPr>
          </a:p>
        </p:txBody>
      </p:sp>
      <p:sp>
        <p:nvSpPr>
          <p:cNvPr id="4" name="Slide Number Placeholder 3"/>
          <p:cNvSpPr>
            <a:spLocks noGrp="1"/>
          </p:cNvSpPr>
          <p:nvPr>
            <p:ph type="sldNum" sz="quarter" idx="5"/>
          </p:nvPr>
        </p:nvSpPr>
        <p:spPr/>
        <p:txBody>
          <a:bodyPr/>
          <a:lstStyle/>
          <a:p>
            <a:fld id="{EE56CEAA-B3A8-4EC8-AFBA-8437F6C1E88B}" type="slidenum">
              <a:rPr lang="en-SG" smtClean="0"/>
              <a:t>23</a:t>
            </a:fld>
            <a:endParaRPr lang="en-SG"/>
          </a:p>
        </p:txBody>
      </p:sp>
    </p:spTree>
    <p:extLst>
      <p:ext uri="{BB962C8B-B14F-4D97-AF65-F5344CB8AC3E}">
        <p14:creationId xmlns:p14="http://schemas.microsoft.com/office/powerpoint/2010/main" val="3805328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Thank you very much for listening. I am happy to take your questions.</a:t>
            </a:r>
          </a:p>
        </p:txBody>
      </p:sp>
      <p:sp>
        <p:nvSpPr>
          <p:cNvPr id="4" name="Slide Number Placeholder 3"/>
          <p:cNvSpPr>
            <a:spLocks noGrp="1"/>
          </p:cNvSpPr>
          <p:nvPr>
            <p:ph type="sldNum" sz="quarter" idx="5"/>
          </p:nvPr>
        </p:nvSpPr>
        <p:spPr/>
        <p:txBody>
          <a:bodyPr/>
          <a:lstStyle/>
          <a:p>
            <a:fld id="{EE56CEAA-B3A8-4EC8-AFBA-8437F6C1E88B}" type="slidenum">
              <a:rPr lang="en-SG" smtClean="0"/>
              <a:t>25</a:t>
            </a:fld>
            <a:endParaRPr lang="en-SG"/>
          </a:p>
        </p:txBody>
      </p:sp>
    </p:spTree>
    <p:extLst>
      <p:ext uri="{BB962C8B-B14F-4D97-AF65-F5344CB8AC3E}">
        <p14:creationId xmlns:p14="http://schemas.microsoft.com/office/powerpoint/2010/main" val="3698507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0.5min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These wearables comes with many sensors like PPG, IMU, Barometer, Ambient Light Sensor, Temperature Sensor, GPS</a:t>
            </a:r>
            <a:r>
              <a:rPr lang="en-US" baseline="0" dirty="0"/>
              <a:t> and microphone</a:t>
            </a:r>
          </a:p>
          <a:p>
            <a:pPr marL="285750" indent="-285750">
              <a:buFont typeface="Arial" panose="020B0604020202020204" pitchFamily="34" charset="0"/>
              <a:buChar char="•"/>
            </a:pPr>
            <a:r>
              <a:rPr lang="en-US" baseline="0" dirty="0"/>
              <a:t>They used to measure heart rate, Steps, vertical motion, indoor/outdoor locality, body temperature, location, sound intensity and many more</a:t>
            </a:r>
            <a:endParaRPr lang="en-SG" dirty="0"/>
          </a:p>
        </p:txBody>
      </p:sp>
      <p:sp>
        <p:nvSpPr>
          <p:cNvPr id="4" name="Slide Number Placeholder 3"/>
          <p:cNvSpPr>
            <a:spLocks noGrp="1"/>
          </p:cNvSpPr>
          <p:nvPr>
            <p:ph type="sldNum" sz="quarter" idx="10"/>
          </p:nvPr>
        </p:nvSpPr>
        <p:spPr/>
        <p:txBody>
          <a:bodyPr/>
          <a:lstStyle/>
          <a:p>
            <a:fld id="{BD042D10-7ED1-463A-8244-69D7A1EEC6FF}" type="slidenum">
              <a:rPr lang="en-SG" smtClean="0"/>
              <a:t>27</a:t>
            </a:fld>
            <a:endParaRPr lang="en-SG"/>
          </a:p>
        </p:txBody>
      </p:sp>
    </p:spTree>
    <p:extLst>
      <p:ext uri="{BB962C8B-B14F-4D97-AF65-F5344CB8AC3E}">
        <p14:creationId xmlns:p14="http://schemas.microsoft.com/office/powerpoint/2010/main" val="2224628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1.5min</a:t>
            </a:r>
          </a:p>
          <a:p>
            <a:r>
              <a:rPr lang="en-US" dirty="0"/>
              <a:t>Wearable</a:t>
            </a:r>
            <a:r>
              <a:rPr lang="en-US" baseline="0" dirty="0"/>
              <a:t> data are interesting…</a:t>
            </a:r>
          </a:p>
          <a:p>
            <a:r>
              <a:rPr lang="en-US" baseline="0" dirty="0"/>
              <a:t>Let’s consider accelerometer sensor, .. It produces steps</a:t>
            </a:r>
          </a:p>
          <a:p>
            <a:r>
              <a:rPr lang="en-US" baseline="0" dirty="0"/>
              <a:t>If we monitor step count of a person for 6 consecutive days, we can identify him from 100 million people as shown in left</a:t>
            </a:r>
          </a:p>
          <a:p>
            <a:endParaRPr lang="en-US" baseline="0" dirty="0"/>
          </a:p>
          <a:p>
            <a:r>
              <a:rPr lang="en-US" baseline="0" dirty="0"/>
              <a:t>Walking style can also be used with </a:t>
            </a:r>
            <a:r>
              <a:rPr lang="en-US" baseline="0" dirty="0" err="1"/>
              <a:t>ai</a:t>
            </a:r>
            <a:r>
              <a:rPr lang="en-US" baseline="0" dirty="0"/>
              <a:t> to identify human emotion</a:t>
            </a:r>
          </a:p>
          <a:p>
            <a:endParaRPr lang="en-US" baseline="0" dirty="0"/>
          </a:p>
          <a:p>
            <a:r>
              <a:rPr lang="en-US" baseline="0" dirty="0"/>
              <a:t>Our height can also be estimated from the our steps. </a:t>
            </a:r>
          </a:p>
          <a:p>
            <a:r>
              <a:rPr lang="en-US" baseline="0" dirty="0"/>
              <a:t>So </a:t>
            </a:r>
            <a:r>
              <a:rPr lang="en-US" baseline="0" dirty="0" err="1"/>
              <a:t>acc</a:t>
            </a:r>
            <a:r>
              <a:rPr lang="en-US" baseline="0" dirty="0"/>
              <a:t> reveals more on us </a:t>
            </a:r>
          </a:p>
          <a:p>
            <a:endParaRPr lang="en-SG" dirty="0"/>
          </a:p>
        </p:txBody>
      </p:sp>
      <p:sp>
        <p:nvSpPr>
          <p:cNvPr id="4" name="Slide Number Placeholder 3"/>
          <p:cNvSpPr>
            <a:spLocks noGrp="1"/>
          </p:cNvSpPr>
          <p:nvPr>
            <p:ph type="sldNum" sz="quarter" idx="10"/>
          </p:nvPr>
        </p:nvSpPr>
        <p:spPr/>
        <p:txBody>
          <a:bodyPr/>
          <a:lstStyle/>
          <a:p>
            <a:fld id="{BD042D10-7ED1-463A-8244-69D7A1EEC6FF}" type="slidenum">
              <a:rPr lang="en-SG" smtClean="0"/>
              <a:t>32</a:t>
            </a:fld>
            <a:endParaRPr lang="en-SG"/>
          </a:p>
        </p:txBody>
      </p:sp>
    </p:spTree>
    <p:extLst>
      <p:ext uri="{BB962C8B-B14F-4D97-AF65-F5344CB8AC3E}">
        <p14:creationId xmlns:p14="http://schemas.microsoft.com/office/powerpoint/2010/main" val="1619949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is included to show the wide applicability of community sensing </a:t>
            </a:r>
            <a:endParaRPr lang="en-SG" dirty="0"/>
          </a:p>
        </p:txBody>
      </p:sp>
      <p:sp>
        <p:nvSpPr>
          <p:cNvPr id="4" name="Slide Number Placeholder 3"/>
          <p:cNvSpPr>
            <a:spLocks noGrp="1"/>
          </p:cNvSpPr>
          <p:nvPr>
            <p:ph type="sldNum" sz="quarter" idx="10"/>
          </p:nvPr>
        </p:nvSpPr>
        <p:spPr/>
        <p:txBody>
          <a:bodyPr/>
          <a:lstStyle/>
          <a:p>
            <a:fld id="{BD042D10-7ED1-463A-8244-69D7A1EEC6FF}" type="slidenum">
              <a:rPr lang="en-SG" smtClean="0"/>
              <a:t>35</a:t>
            </a:fld>
            <a:endParaRPr lang="en-SG"/>
          </a:p>
        </p:txBody>
      </p:sp>
    </p:spTree>
    <p:extLst>
      <p:ext uri="{BB962C8B-B14F-4D97-AF65-F5344CB8AC3E}">
        <p14:creationId xmlns:p14="http://schemas.microsoft.com/office/powerpoint/2010/main" val="3970243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BD042D10-7ED1-463A-8244-69D7A1EEC6FF}" type="slidenum">
              <a:rPr lang="en-SG" smtClean="0"/>
              <a:t>36</a:t>
            </a:fld>
            <a:endParaRPr lang="en-SG"/>
          </a:p>
        </p:txBody>
      </p:sp>
    </p:spTree>
    <p:extLst>
      <p:ext uri="{BB962C8B-B14F-4D97-AF65-F5344CB8AC3E}">
        <p14:creationId xmlns:p14="http://schemas.microsoft.com/office/powerpoint/2010/main" val="2611281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study the available white </a:t>
            </a:r>
            <a:r>
              <a:rPr lang="en-US" baseline="0" dirty="0" err="1"/>
              <a:t>gaussian</a:t>
            </a:r>
            <a:r>
              <a:rPr lang="en-US" baseline="0" dirty="0"/>
              <a:t> noise, we basically use AV. </a:t>
            </a:r>
            <a:endParaRPr lang="en-SG" dirty="0"/>
          </a:p>
        </p:txBody>
      </p:sp>
      <p:sp>
        <p:nvSpPr>
          <p:cNvPr id="4" name="Slide Number Placeholder 3"/>
          <p:cNvSpPr>
            <a:spLocks noGrp="1"/>
          </p:cNvSpPr>
          <p:nvPr>
            <p:ph type="sldNum" sz="quarter" idx="10"/>
          </p:nvPr>
        </p:nvSpPr>
        <p:spPr/>
        <p:txBody>
          <a:bodyPr/>
          <a:lstStyle/>
          <a:p>
            <a:fld id="{BD042D10-7ED1-463A-8244-69D7A1EEC6FF}" type="slidenum">
              <a:rPr lang="en-SG" smtClean="0"/>
              <a:t>38</a:t>
            </a:fld>
            <a:endParaRPr lang="en-SG"/>
          </a:p>
        </p:txBody>
      </p:sp>
    </p:spTree>
    <p:extLst>
      <p:ext uri="{BB962C8B-B14F-4D97-AF65-F5344CB8AC3E}">
        <p14:creationId xmlns:p14="http://schemas.microsoft.com/office/powerpoint/2010/main" val="2588859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There are numerous amount of sensor input-based wearable community sensing programs available with a higher amount of community participation at both global and national levels.  </a:t>
            </a:r>
            <a:endParaRPr lang="en-US" dirty="0" smtClean="0">
              <a:ea typeface="Calibri"/>
              <a:cs typeface="Calibri"/>
            </a:endParaRPr>
          </a:p>
          <a:p>
            <a:r>
              <a:rPr lang="en-US" dirty="0" smtClean="0">
                <a:ea typeface="Calibri"/>
                <a:cs typeface="Calibri"/>
              </a:rPr>
              <a:t>1:45</a:t>
            </a:r>
          </a:p>
          <a:p>
            <a:r>
              <a:rPr lang="en-US" dirty="0" smtClean="0">
                <a:ea typeface="Calibri"/>
                <a:cs typeface="Calibri"/>
              </a:rPr>
              <a:t>**************************************************************************************************************************************</a:t>
            </a:r>
          </a:p>
          <a:p>
            <a:r>
              <a:rPr lang="en-US" dirty="0" smtClean="0">
                <a:ea typeface="Calibri"/>
                <a:cs typeface="Calibri"/>
              </a:rPr>
              <a:t>For </a:t>
            </a:r>
            <a:r>
              <a:rPr lang="en-US" dirty="0">
                <a:ea typeface="Calibri"/>
                <a:cs typeface="Calibri"/>
              </a:rPr>
              <a:t>example, Google Map's Live traffic has 154.4 million monthly participants, Apple Research app has 2 hundred thousand active participants whereas there are 100 million active apple Watch users. Singapore's National step challenge has over 9 hundred thousand participants.  </a:t>
            </a:r>
          </a:p>
        </p:txBody>
      </p:sp>
      <p:sp>
        <p:nvSpPr>
          <p:cNvPr id="4" name="Slide Number Placeholder 3"/>
          <p:cNvSpPr>
            <a:spLocks noGrp="1"/>
          </p:cNvSpPr>
          <p:nvPr>
            <p:ph type="sldNum" sz="quarter" idx="5"/>
          </p:nvPr>
        </p:nvSpPr>
        <p:spPr/>
        <p:txBody>
          <a:bodyPr/>
          <a:lstStyle/>
          <a:p>
            <a:fld id="{EE56CEAA-B3A8-4EC8-AFBA-8437F6C1E88B}" type="slidenum">
              <a:rPr lang="en-SG" smtClean="0"/>
              <a:t>3</a:t>
            </a:fld>
            <a:endParaRPr lang="en-SG"/>
          </a:p>
        </p:txBody>
      </p:sp>
    </p:spTree>
    <p:extLst>
      <p:ext uri="{BB962C8B-B14F-4D97-AF65-F5344CB8AC3E}">
        <p14:creationId xmlns:p14="http://schemas.microsoft.com/office/powerpoint/2010/main" val="1013185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BD042D10-7ED1-463A-8244-69D7A1EEC6FF}" type="slidenum">
              <a:rPr lang="en-SG" smtClean="0"/>
              <a:t>39</a:t>
            </a:fld>
            <a:endParaRPr lang="en-SG"/>
          </a:p>
        </p:txBody>
      </p:sp>
    </p:spTree>
    <p:extLst>
      <p:ext uri="{BB962C8B-B14F-4D97-AF65-F5344CB8AC3E}">
        <p14:creationId xmlns:p14="http://schemas.microsoft.com/office/powerpoint/2010/main" val="3537001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Hardware configuration step is on the left. We configure hardware before each data sharing session in community sensing. Server calculates privacy noise requirements and update users. Every user maintains  tables with sensor configurations along with sensor noise produced. So, user select appropriate sensor configuration and configure sensor hardware with the selected configuration. </a:t>
            </a:r>
          </a:p>
          <a:p>
            <a:endParaRPr lang="en-US" dirty="0">
              <a:ea typeface="Calibri"/>
              <a:cs typeface="Calibri"/>
            </a:endParaRPr>
          </a:p>
          <a:p>
            <a:r>
              <a:rPr lang="en-US" dirty="0">
                <a:ea typeface="Calibri"/>
                <a:cs typeface="Calibri"/>
              </a:rPr>
              <a:t>In real time data streaming step,  data is acquired by sensor data acquisition unit at configured sampling rate and filtered  by configured low pass filter and send to wearable processor and then to server.</a:t>
            </a:r>
          </a:p>
        </p:txBody>
      </p:sp>
      <p:sp>
        <p:nvSpPr>
          <p:cNvPr id="4" name="Slide Number Placeholder 3"/>
          <p:cNvSpPr>
            <a:spLocks noGrp="1"/>
          </p:cNvSpPr>
          <p:nvPr>
            <p:ph type="sldNum" sz="quarter" idx="5"/>
          </p:nvPr>
        </p:nvSpPr>
        <p:spPr/>
        <p:txBody>
          <a:bodyPr/>
          <a:lstStyle/>
          <a:p>
            <a:fld id="{EE56CEAA-B3A8-4EC8-AFBA-8437F6C1E88B}" type="slidenum">
              <a:rPr lang="en-SG" smtClean="0"/>
              <a:t>41</a:t>
            </a:fld>
            <a:endParaRPr lang="en-SG"/>
          </a:p>
        </p:txBody>
      </p:sp>
    </p:spTree>
    <p:extLst>
      <p:ext uri="{BB962C8B-B14F-4D97-AF65-F5344CB8AC3E}">
        <p14:creationId xmlns:p14="http://schemas.microsoft.com/office/powerpoint/2010/main" val="1730922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inherent sensor noise update, we update configuration tables stored in wearable</a:t>
            </a:r>
            <a:r>
              <a:rPr lang="en-US" baseline="0" dirty="0" smtClean="0"/>
              <a:t> with configuration and Gaussian noise produced at that configuration.</a:t>
            </a:r>
            <a:endParaRPr lang="en-US" dirty="0" smtClean="0"/>
          </a:p>
          <a:p>
            <a:r>
              <a:rPr lang="en-US" dirty="0" smtClean="0"/>
              <a:t>*********************************************************************************************************************************************************************</a:t>
            </a:r>
          </a:p>
          <a:p>
            <a:endParaRPr lang="en-US" dirty="0" smtClean="0"/>
          </a:p>
          <a:p>
            <a:r>
              <a:rPr lang="en-US" dirty="0" smtClean="0"/>
              <a:t>Configuration </a:t>
            </a:r>
            <a:r>
              <a:rPr lang="en-US" dirty="0"/>
              <a:t>tables in wearables are updated locally.</a:t>
            </a:r>
            <a:endParaRPr lang="en-US" dirty="0">
              <a:ea typeface="+mn-ea"/>
              <a:cs typeface="+mn-cs"/>
            </a:endParaRPr>
          </a:p>
          <a:p>
            <a:r>
              <a:rPr lang="en-US" dirty="0">
                <a:ea typeface="Calibri"/>
                <a:cs typeface="Calibri"/>
              </a:rPr>
              <a:t>Hence, the inherent sensor noise update step execution is required before starting community sensing </a:t>
            </a:r>
            <a:r>
              <a:rPr lang="en-US" dirty="0"/>
              <a:t>.</a:t>
            </a:r>
            <a:r>
              <a:rPr lang="en-US" dirty="0">
                <a:ea typeface="Calibri"/>
                <a:cs typeface="Calibri"/>
              </a:rPr>
              <a:t> It is not needed to repeat again and again for every session as hardware configuration step. Here we basically update tables with configurations and the noise production under these configuration. The amount of noise production is calculated using Allan Deviation.</a:t>
            </a:r>
            <a:endParaRPr lang="en-US" dirty="0"/>
          </a:p>
          <a:p>
            <a:endParaRPr lang="en-US" dirty="0">
              <a:ea typeface="Calibri"/>
              <a:cs typeface="Calibri"/>
            </a:endParaRPr>
          </a:p>
          <a:p>
            <a:r>
              <a:rPr lang="en-US" dirty="0">
                <a:ea typeface="Calibri"/>
                <a:cs typeface="Calibri"/>
              </a:rPr>
              <a:t>************************************************************************************************************************************************</a:t>
            </a:r>
            <a:endParaRPr lang="en-US" dirty="0"/>
          </a:p>
          <a:p>
            <a:r>
              <a:rPr lang="en-US" dirty="0"/>
              <a:t>Here</a:t>
            </a:r>
            <a:r>
              <a:rPr lang="en-US" sz="1200" b="0" i="0" u="none" strike="noStrike" kern="1200" baseline="0" dirty="0">
                <a:solidFill>
                  <a:schemeClr val="tx1"/>
                </a:solidFill>
                <a:latin typeface="+mn-lt"/>
                <a:ea typeface="+mn-ea"/>
                <a:cs typeface="+mn-cs"/>
              </a:rPr>
              <a:t> we first set sensor configuration to X configuration and collect Dataset with size L, while keeping the sensor at stationary mode. Here L and a values are needed to find from experiments. Then collected Dataset [1:L], X configuration and size of Sub-Dataset (a) are inputted to algorithm.</a:t>
            </a:r>
            <a:r>
              <a:rPr lang="en-US" dirty="0"/>
              <a:t> </a:t>
            </a:r>
            <a:endParaRPr lang="en-US" dirty="0">
              <a:ea typeface="Calibri" panose="020F0502020204030204"/>
              <a:cs typeface="Calibri" panose="020F0502020204030204"/>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main reason to divide main Dataset to few Sub-Datasets with equal length (a) is to apply AV algorithm multiple times and obtain fair value as 𝜎 at X configuration. </a:t>
            </a:r>
            <a:endParaRPr lang="en-SG" dirty="0"/>
          </a:p>
        </p:txBody>
      </p:sp>
      <p:sp>
        <p:nvSpPr>
          <p:cNvPr id="4" name="Slide Number Placeholder 3"/>
          <p:cNvSpPr>
            <a:spLocks noGrp="1"/>
          </p:cNvSpPr>
          <p:nvPr>
            <p:ph type="sldNum" sz="quarter" idx="10"/>
          </p:nvPr>
        </p:nvSpPr>
        <p:spPr/>
        <p:txBody>
          <a:bodyPr/>
          <a:lstStyle/>
          <a:p>
            <a:fld id="{BD042D10-7ED1-463A-8244-69D7A1EEC6FF}" type="slidenum">
              <a:rPr lang="en-SG" smtClean="0"/>
              <a:t>42</a:t>
            </a:fld>
            <a:endParaRPr lang="en-SG"/>
          </a:p>
        </p:txBody>
      </p:sp>
    </p:spTree>
    <p:extLst>
      <p:ext uri="{BB962C8B-B14F-4D97-AF65-F5344CB8AC3E}">
        <p14:creationId xmlns:p14="http://schemas.microsoft.com/office/powerpoint/2010/main" val="1161834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evaluated the accuracy of the community sensing server for four different implementations -using both accelerometers (sampled at 3.13 H)z, BMP 388 barometer (sampled at 0.78Hz and MLP 311512A2 barometer sampled at 0.125Hz. )</a:t>
            </a:r>
            <a:endParaRPr lang="en-US" dirty="0">
              <a:ea typeface="Calibri"/>
              <a:cs typeface="Calibri"/>
            </a:endParaRPr>
          </a:p>
          <a:p>
            <a:r>
              <a:rPr lang="en-US" dirty="0" smtClean="0"/>
              <a:t>//Here </a:t>
            </a:r>
            <a:r>
              <a:rPr lang="en-US" dirty="0"/>
              <a:t>the aggregated data is averaged across no of users, with the most popular activity among users as label. Then averaged data series are used to train and test classifiers.</a:t>
            </a:r>
          </a:p>
          <a:p>
            <a:r>
              <a:rPr lang="en-US" dirty="0">
                <a:ea typeface="Calibri" panose="020F0502020204030204"/>
                <a:cs typeface="Calibri" panose="020F0502020204030204"/>
              </a:rPr>
              <a:t>For baselines, we perturbed data with software generated noise traces obtained from ESP32 hardware </a:t>
            </a:r>
            <a:r>
              <a:rPr lang="en-US" dirty="0"/>
              <a:t>before aggregation. </a:t>
            </a:r>
            <a:endParaRPr lang="en-US" dirty="0">
              <a:ea typeface="Calibri"/>
              <a:cs typeface="Calibri"/>
            </a:endParaRPr>
          </a:p>
          <a:p>
            <a:r>
              <a:rPr lang="en-US" dirty="0" err="1"/>
              <a:t>SeRaNDiP</a:t>
            </a:r>
            <a:r>
              <a:rPr lang="en-US" dirty="0"/>
              <a:t> does not compromise the accuracy of the server application compared to the state-of-the-art !!</a:t>
            </a:r>
            <a:endParaRPr lang="en-SG" dirty="0"/>
          </a:p>
          <a:p>
            <a:endParaRPr lang="en-US" dirty="0"/>
          </a:p>
          <a:p>
            <a:endParaRPr lang="en-US" dirty="0">
              <a:ea typeface="Calibri"/>
              <a:cs typeface="Calibri"/>
            </a:endParaRPr>
          </a:p>
          <a:p>
            <a:r>
              <a:rPr lang="en-US" dirty="0">
                <a:ea typeface="Calibri"/>
                <a:cs typeface="Calibri"/>
              </a:rPr>
              <a:t>***********************************************************************************************************************************************</a:t>
            </a:r>
            <a:endParaRPr lang="en-US" dirty="0"/>
          </a:p>
          <a:p>
            <a:endParaRPr lang="en-US" dirty="0"/>
          </a:p>
          <a:p>
            <a:r>
              <a:rPr lang="en-US" dirty="0"/>
              <a:t>We performed server side evaluations just  to illustrate server-side functionality.</a:t>
            </a:r>
            <a:endParaRPr lang="en-US" dirty="0">
              <a:ea typeface="Calibri" panose="020F0502020204030204"/>
              <a:cs typeface="Calibri" panose="020F0502020204030204"/>
            </a:endParaRPr>
          </a:p>
          <a:p>
            <a:r>
              <a:rPr lang="en-US" dirty="0"/>
              <a:t>For each user, the first data point was selected randomly, and the average is computed across consecutive 85 samples (i.e. the number of floats that fit within the BLE buffer size (see Table 2)). </a:t>
            </a:r>
          </a:p>
          <a:p>
            <a:r>
              <a:rPr lang="en-US" dirty="0"/>
              <a:t>The process was repeated until the creation of an average aggregated data set with 0.85 million data points (The number of data points is set sufficiently high for higher instances).</a:t>
            </a:r>
          </a:p>
          <a:p>
            <a:endParaRPr lang="en-US" dirty="0"/>
          </a:p>
          <a:p>
            <a:r>
              <a:rPr lang="en-SG" dirty="0"/>
              <a:t>In LDP-BL, the standard </a:t>
            </a:r>
            <a:r>
              <a:rPr lang="en-US" dirty="0"/>
              <a:t>deviation value of the inherent sensor noise is required by the community sensing server to effectively denoise the perturbed/anonymized sensor data received. For each sensor, we obtain the standard deviation values through the noise estimates available from their datasheets. Using the noise estimates, the community sensing server denoises the anonymized sensor data obtained from 10 users and builds up a denoised aggregated data set that serves as the best approximation of the data from 10 users.</a:t>
            </a:r>
          </a:p>
          <a:p>
            <a:endParaRPr lang="en-US" dirty="0"/>
          </a:p>
          <a:p>
            <a:r>
              <a:rPr lang="en-US" dirty="0"/>
              <a:t>In all the baseline implementations, noise perturbation occurs at the user’s wearable device. During the noise perturbation procedure, the sensor data was perturbed with white gaussian noise traces in DDP-BL, with Laplace noise traces in LDP-BL and with gamma-distributed noise traces in G-DDP-BL. The perturbed data is encrypted (excluding LDP-BL) and sent to the community sensing server. At the community sensing server, the received data from 10 users are aggregated and averaged. In </a:t>
            </a:r>
            <a:r>
              <a:rPr lang="en-US" dirty="0" err="1"/>
              <a:t>SeRaNDiP’s</a:t>
            </a:r>
            <a:r>
              <a:rPr lang="en-US" dirty="0"/>
              <a:t> implementation, the white gaussian noise traces are added to the raw sensor data while the user is in a stationary position(e.g. sitting) - since </a:t>
            </a:r>
            <a:r>
              <a:rPr lang="en-US" dirty="0" err="1"/>
              <a:t>SeRaNDiP</a:t>
            </a:r>
            <a:r>
              <a:rPr lang="en-US" dirty="0"/>
              <a:t> is applied only on non-sedentary activities</a:t>
            </a:r>
            <a:endParaRPr lang="en-SG" dirty="0"/>
          </a:p>
        </p:txBody>
      </p:sp>
      <p:sp>
        <p:nvSpPr>
          <p:cNvPr id="4" name="Slide Number Placeholder 3"/>
          <p:cNvSpPr>
            <a:spLocks noGrp="1"/>
          </p:cNvSpPr>
          <p:nvPr>
            <p:ph type="sldNum" sz="quarter" idx="10"/>
          </p:nvPr>
        </p:nvSpPr>
        <p:spPr/>
        <p:txBody>
          <a:bodyPr/>
          <a:lstStyle/>
          <a:p>
            <a:fld id="{EE56CEAA-B3A8-4EC8-AFBA-8437F6C1E88B}" type="slidenum">
              <a:rPr lang="en-SG" smtClean="0"/>
              <a:t>49</a:t>
            </a:fld>
            <a:endParaRPr lang="en-SG"/>
          </a:p>
        </p:txBody>
      </p:sp>
    </p:spTree>
    <p:extLst>
      <p:ext uri="{BB962C8B-B14F-4D97-AF65-F5344CB8AC3E}">
        <p14:creationId xmlns:p14="http://schemas.microsoft.com/office/powerpoint/2010/main" val="26533712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type of activity does not affect to internal hardware and software task pipeline of the sensor-based wearable system, the latency does not change significantly across the different dynamic activities as shown in Figure 18 when the same hardware sensor is used. Since hardware latency is caused by sensing changes with the sensor hardware change, different sensor systems provide different latency values even for the same activities done by the same person. As </a:t>
            </a:r>
            <a:r>
              <a:rPr lang="en-US" dirty="0" err="1"/>
              <a:t>SeRaNDiP</a:t>
            </a:r>
            <a:r>
              <a:rPr lang="en-US" dirty="0"/>
              <a:t> sends 85 data samples once from the prototypes and it takes around 1 minute and 25 seconds to fill up buffers with that data with a 1Hz sampling rate, we cannot explicitly measure latency and energy taken by vertical activities: elevator up/down and escalator up/down which normally take less than 1 minute to complete in one turn. So, we limit latency and energy measurements to the static setting for barometers.</a:t>
            </a:r>
          </a:p>
          <a:p>
            <a:endParaRPr lang="en-US" dirty="0"/>
          </a:p>
          <a:p>
            <a:r>
              <a:rPr lang="en-US" dirty="0"/>
              <a:t>we used FNIRSI FNB48 USB Meter Tester to measure energy consumption while doing physical and vertical activities (dynamic setting)</a:t>
            </a:r>
          </a:p>
          <a:p>
            <a:r>
              <a:rPr lang="en-US" dirty="0"/>
              <a:t>Accuracy was cross-checked with the Monsoon power monitor and the absolute difference in measurement was 0.009 </a:t>
            </a:r>
            <a:r>
              <a:rPr lang="en-US" dirty="0" err="1"/>
              <a:t>mAh</a:t>
            </a:r>
            <a:r>
              <a:rPr lang="en-US" dirty="0"/>
              <a:t> per 1 </a:t>
            </a:r>
            <a:r>
              <a:rPr lang="en-US" dirty="0" err="1"/>
              <a:t>mAh</a:t>
            </a:r>
            <a:r>
              <a:rPr lang="en-US" dirty="0"/>
              <a:t> energy consumption.</a:t>
            </a:r>
          </a:p>
          <a:p>
            <a:endParaRPr lang="en-US" dirty="0"/>
          </a:p>
          <a:p>
            <a:r>
              <a:rPr lang="en-US" dirty="0"/>
              <a:t>As our prototypes are powered by a power bank with 5V output voltage, we placed FNB48 in between the power bank and prototype. To measure ESP32’s hardware energy requirement without </a:t>
            </a:r>
            <a:r>
              <a:rPr lang="en-US" dirty="0" err="1"/>
              <a:t>SeRaNDiP</a:t>
            </a:r>
            <a:r>
              <a:rPr lang="en-US" dirty="0"/>
              <a:t>, we first configured</a:t>
            </a:r>
          </a:p>
          <a:p>
            <a:r>
              <a:rPr lang="en-US" dirty="0"/>
              <a:t>ESP32’s CPU frequency to 80MHz and ran a script of idle loop for 5 minutes. Based on our experiment, the base platform ESP32 took around 4mAh for 5 minutes of active mode non-functional operation. Hence we deducted this amount from our measurements for 5 minutes of operation of </a:t>
            </a:r>
            <a:r>
              <a:rPr lang="en-US" dirty="0" err="1"/>
              <a:t>SeRaNDiP</a:t>
            </a:r>
            <a:r>
              <a:rPr lang="en-US" dirty="0"/>
              <a:t> and baseline implementations on ESP32-based wearable configured to 80Hz CPU frequency.</a:t>
            </a:r>
          </a:p>
          <a:p>
            <a:endParaRPr lang="en-US" dirty="0"/>
          </a:p>
          <a:p>
            <a:r>
              <a:rPr lang="en-US" dirty="0"/>
              <a:t>Energy consumption per data sample varies around 0.96 </a:t>
            </a:r>
            <a:r>
              <a:rPr lang="en-US" dirty="0" err="1"/>
              <a:t>uAh</a:t>
            </a:r>
            <a:r>
              <a:rPr lang="en-US" dirty="0"/>
              <a:t> and it does not change significantly across different dynamic activities with the same hardware sensor model. This is expected because each reading of the sensor activates the sensor hardware which incurs a fixed energy consumption.</a:t>
            </a:r>
            <a:endParaRPr lang="en-SG" dirty="0"/>
          </a:p>
          <a:p>
            <a:endParaRPr lang="en-SG" dirty="0"/>
          </a:p>
        </p:txBody>
      </p:sp>
      <p:sp>
        <p:nvSpPr>
          <p:cNvPr id="4" name="Slide Number Placeholder 3"/>
          <p:cNvSpPr>
            <a:spLocks noGrp="1"/>
          </p:cNvSpPr>
          <p:nvPr>
            <p:ph type="sldNum" sz="quarter" idx="10"/>
          </p:nvPr>
        </p:nvSpPr>
        <p:spPr/>
        <p:txBody>
          <a:bodyPr/>
          <a:lstStyle/>
          <a:p>
            <a:fld id="{EE56CEAA-B3A8-4EC8-AFBA-8437F6C1E88B}" type="slidenum">
              <a:rPr lang="en-SG" smtClean="0"/>
              <a:t>50</a:t>
            </a:fld>
            <a:endParaRPr lang="en-SG"/>
          </a:p>
        </p:txBody>
      </p:sp>
    </p:spTree>
    <p:extLst>
      <p:ext uri="{BB962C8B-B14F-4D97-AF65-F5344CB8AC3E}">
        <p14:creationId xmlns:p14="http://schemas.microsoft.com/office/powerpoint/2010/main" val="1538991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28</a:t>
            </a:r>
          </a:p>
          <a:p>
            <a:r>
              <a:rPr lang="en-US" dirty="0"/>
              <a:t>Different wearable sensors have different levels of supportiveness</a:t>
            </a:r>
            <a:r>
              <a:rPr lang="en-US" baseline="0" dirty="0"/>
              <a:t> if we consider them individually</a:t>
            </a:r>
          </a:p>
          <a:p>
            <a:r>
              <a:rPr lang="en-US" baseline="0" dirty="0"/>
              <a:t>Gyro and mag has high level of supportiveness </a:t>
            </a:r>
          </a:p>
          <a:p>
            <a:r>
              <a:rPr lang="en-US" baseline="0" dirty="0"/>
              <a:t>GPS also supportive but power hungry</a:t>
            </a:r>
          </a:p>
          <a:p>
            <a:r>
              <a:rPr lang="en-US" baseline="0" dirty="0"/>
              <a:t>PPG has problems in application sense if it used alone. But with accelerometer signal , scheme can be applicable</a:t>
            </a:r>
          </a:p>
          <a:p>
            <a:r>
              <a:rPr lang="en-US" baseline="0" dirty="0"/>
              <a:t>Though microphone’s inherent noise is not prominent , ambient noise in DB scale has prominent W.G</a:t>
            </a:r>
          </a:p>
          <a:p>
            <a:r>
              <a:rPr lang="en-US" baseline="0" dirty="0"/>
              <a:t>Light sensor’s literature does not say, but </a:t>
            </a:r>
            <a:r>
              <a:rPr lang="en-US" baseline="0" dirty="0" err="1"/>
              <a:t>vlc</a:t>
            </a:r>
            <a:r>
              <a:rPr lang="en-US" baseline="0" dirty="0"/>
              <a:t> which has similar hardware setup to light sensor has WG noise. Perhaps possible.</a:t>
            </a:r>
            <a:endParaRPr lang="en-SG" dirty="0"/>
          </a:p>
        </p:txBody>
      </p:sp>
      <p:sp>
        <p:nvSpPr>
          <p:cNvPr id="4" name="Slide Number Placeholder 3"/>
          <p:cNvSpPr>
            <a:spLocks noGrp="1"/>
          </p:cNvSpPr>
          <p:nvPr>
            <p:ph type="sldNum" sz="quarter" idx="10"/>
          </p:nvPr>
        </p:nvSpPr>
        <p:spPr/>
        <p:txBody>
          <a:bodyPr/>
          <a:lstStyle/>
          <a:p>
            <a:fld id="{535689CA-4C05-4C50-804F-B3B84BCA08D6}" type="slidenum">
              <a:rPr lang="en-SG" smtClean="0"/>
              <a:t>52</a:t>
            </a:fld>
            <a:endParaRPr lang="en-SG"/>
          </a:p>
        </p:txBody>
      </p:sp>
    </p:spTree>
    <p:extLst>
      <p:ext uri="{BB962C8B-B14F-4D97-AF65-F5344CB8AC3E}">
        <p14:creationId xmlns:p14="http://schemas.microsoft.com/office/powerpoint/2010/main" val="2920549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Calibri"/>
                <a:cs typeface="Calibri"/>
              </a:rPr>
              <a:t>But</a:t>
            </a:r>
            <a:r>
              <a:rPr lang="en-US" baseline="0" dirty="0" smtClean="0">
                <a:ea typeface="Calibri"/>
                <a:cs typeface="Calibri"/>
              </a:rPr>
              <a:t> t</a:t>
            </a:r>
            <a:r>
              <a:rPr lang="en-US" dirty="0" smtClean="0">
                <a:ea typeface="Calibri"/>
                <a:cs typeface="Calibri"/>
              </a:rPr>
              <a:t>here </a:t>
            </a:r>
            <a:r>
              <a:rPr lang="en-US" dirty="0">
                <a:ea typeface="Calibri"/>
                <a:cs typeface="Calibri"/>
              </a:rPr>
              <a:t>were multiple news </a:t>
            </a:r>
            <a:r>
              <a:rPr lang="en-US" dirty="0" smtClean="0">
                <a:ea typeface="Calibri"/>
                <a:cs typeface="Calibri"/>
              </a:rPr>
              <a:t>circulating on </a:t>
            </a:r>
            <a:r>
              <a:rPr lang="en-US" dirty="0">
                <a:ea typeface="Calibri"/>
                <a:cs typeface="Calibri"/>
              </a:rPr>
              <a:t>data leaks by </a:t>
            </a:r>
            <a:r>
              <a:rPr lang="en-US" dirty="0" smtClean="0">
                <a:ea typeface="Calibri"/>
                <a:cs typeface="Calibri"/>
              </a:rPr>
              <a:t>data</a:t>
            </a:r>
            <a:r>
              <a:rPr lang="en-US" baseline="0" dirty="0" smtClean="0">
                <a:ea typeface="Calibri"/>
                <a:cs typeface="Calibri"/>
              </a:rPr>
              <a:t> </a:t>
            </a:r>
            <a:r>
              <a:rPr lang="en-US" dirty="0" smtClean="0">
                <a:ea typeface="Calibri"/>
                <a:cs typeface="Calibri"/>
              </a:rPr>
              <a:t>aggregator</a:t>
            </a:r>
            <a:r>
              <a:rPr lang="en-US" baseline="0" dirty="0" smtClean="0">
                <a:ea typeface="Calibri"/>
                <a:cs typeface="Calibri"/>
              </a:rPr>
              <a:t>s </a:t>
            </a:r>
            <a:r>
              <a:rPr lang="en-US" dirty="0" smtClean="0">
                <a:ea typeface="Calibri"/>
                <a:cs typeface="Calibri"/>
              </a:rPr>
              <a:t>including </a:t>
            </a:r>
            <a:r>
              <a:rPr lang="en-US" dirty="0">
                <a:ea typeface="Calibri"/>
                <a:cs typeface="Calibri"/>
              </a:rPr>
              <a:t>tech giants</a:t>
            </a:r>
            <a:r>
              <a:rPr lang="en-US" dirty="0" smtClean="0">
                <a:ea typeface="Calibri"/>
                <a:cs typeface="Calibri"/>
              </a:rPr>
              <a:t>.</a:t>
            </a:r>
            <a:r>
              <a:rPr lang="en-US" baseline="0" dirty="0" smtClean="0">
                <a:ea typeface="Calibri"/>
                <a:cs typeface="Calibri"/>
              </a:rPr>
              <a:t> </a:t>
            </a:r>
          </a:p>
          <a:p>
            <a:r>
              <a:rPr lang="en-US" dirty="0" smtClean="0">
                <a:ea typeface="Calibri"/>
                <a:cs typeface="Calibri"/>
              </a:rPr>
              <a:t>Due to trust issues in data aggregator, </a:t>
            </a:r>
            <a:r>
              <a:rPr lang="en-US" dirty="0">
                <a:ea typeface="Calibri"/>
                <a:cs typeface="Calibri"/>
              </a:rPr>
              <a:t>privacy  of participants must be a top-priority in community sensing</a:t>
            </a:r>
            <a:r>
              <a:rPr lang="en-US" dirty="0" smtClean="0">
                <a:ea typeface="Calibri"/>
                <a:cs typeface="Calibri"/>
              </a:rPr>
              <a:t>.</a:t>
            </a:r>
          </a:p>
          <a:p>
            <a:endParaRPr lang="en-US" baseline="0" dirty="0" smtClean="0">
              <a:ea typeface="Calibri"/>
              <a:cs typeface="Calibri"/>
            </a:endParaRPr>
          </a:p>
          <a:p>
            <a:r>
              <a:rPr lang="en-US" baseline="0" dirty="0" smtClean="0">
                <a:ea typeface="Calibri"/>
                <a:cs typeface="Calibri"/>
              </a:rPr>
              <a:t>********************************</a:t>
            </a:r>
          </a:p>
        </p:txBody>
      </p:sp>
      <p:sp>
        <p:nvSpPr>
          <p:cNvPr id="4" name="Slide Number Placeholder 3"/>
          <p:cNvSpPr>
            <a:spLocks noGrp="1"/>
          </p:cNvSpPr>
          <p:nvPr>
            <p:ph type="sldNum" sz="quarter" idx="10"/>
          </p:nvPr>
        </p:nvSpPr>
        <p:spPr/>
        <p:txBody>
          <a:bodyPr/>
          <a:lstStyle/>
          <a:p>
            <a:fld id="{BD042D10-7ED1-463A-8244-69D7A1EEC6FF}" type="slidenum">
              <a:rPr lang="en-SG" smtClean="0"/>
              <a:t>4</a:t>
            </a:fld>
            <a:endParaRPr lang="en-SG"/>
          </a:p>
        </p:txBody>
      </p:sp>
    </p:spTree>
    <p:extLst>
      <p:ext uri="{BB962C8B-B14F-4D97-AF65-F5344CB8AC3E}">
        <p14:creationId xmlns:p14="http://schemas.microsoft.com/office/powerpoint/2010/main" val="1164886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Differential privacy which provides statistical strong guarantee is a famous privacy mechanism used in community sensing.  </a:t>
            </a:r>
            <a:endParaRPr lang="en-US" dirty="0" smtClean="0">
              <a:cs typeface="Calibri"/>
            </a:endParaRPr>
          </a:p>
          <a:p>
            <a:endParaRPr lang="en-US" dirty="0" smtClean="0">
              <a:cs typeface="Calibri"/>
            </a:endParaRPr>
          </a:p>
          <a:p>
            <a:r>
              <a:rPr lang="en-US" dirty="0" smtClean="0">
                <a:cs typeface="Calibri"/>
              </a:rPr>
              <a:t>Here </a:t>
            </a:r>
            <a:r>
              <a:rPr lang="en-US" dirty="0">
                <a:cs typeface="Calibri"/>
              </a:rPr>
              <a:t>the result would be similar whether an individual participant decides to be in the study or not. </a:t>
            </a:r>
            <a:endParaRPr lang="en-US" dirty="0" smtClean="0">
              <a:cs typeface="Calibri"/>
            </a:endParaRPr>
          </a:p>
          <a:p>
            <a:endParaRPr lang="en-US" dirty="0" smtClean="0">
              <a:cs typeface="Calibri"/>
            </a:endParaRPr>
          </a:p>
          <a:p>
            <a:r>
              <a:rPr lang="en-US" dirty="0" smtClean="0">
                <a:cs typeface="Calibri"/>
              </a:rPr>
              <a:t>This </a:t>
            </a:r>
            <a:r>
              <a:rPr lang="en-US" dirty="0">
                <a:cs typeface="Calibri"/>
              </a:rPr>
              <a:t>is achieved by adding statistical noise on data before sharing with data aggregator</a:t>
            </a:r>
            <a:r>
              <a:rPr lang="en-US" dirty="0" smtClean="0">
                <a:cs typeface="Calibri"/>
              </a:rPr>
              <a:t>.</a:t>
            </a:r>
          </a:p>
          <a:p>
            <a:endParaRPr lang="en-US" dirty="0" smtClean="0">
              <a:cs typeface="Calibri"/>
            </a:endParaRPr>
          </a:p>
          <a:p>
            <a:endParaRPr lang="en-US" dirty="0">
              <a:cs typeface="Calibri"/>
            </a:endParaRPr>
          </a:p>
          <a:p>
            <a:endParaRPr lang="en-US" dirty="0"/>
          </a:p>
          <a:p>
            <a:r>
              <a:rPr lang="en-US" dirty="0">
                <a:ea typeface="Calibri"/>
                <a:cs typeface="Calibri"/>
              </a:rPr>
              <a:t>************************************</a:t>
            </a:r>
            <a:endParaRPr lang="en-US" dirty="0"/>
          </a:p>
          <a:p>
            <a:r>
              <a:rPr lang="en-US" dirty="0">
                <a:ea typeface="Calibri" panose="020F0502020204030204"/>
                <a:cs typeface="Calibri" panose="020F0502020204030204"/>
              </a:rPr>
              <a:t>-in a case for further explanation---</a:t>
            </a:r>
          </a:p>
          <a:p>
            <a:endParaRPr lang="en-US" dirty="0"/>
          </a:p>
          <a:p>
            <a:r>
              <a:rPr lang="en-US" dirty="0"/>
              <a:t>It’s a mathematical promise between</a:t>
            </a:r>
            <a:r>
              <a:rPr lang="en-US" baseline="0" dirty="0"/>
              <a:t> data curator and subject</a:t>
            </a:r>
          </a:p>
          <a:p>
            <a:r>
              <a:rPr lang="en-US" baseline="0" dirty="0"/>
              <a:t>Risk of affecting doesn’t change with participation</a:t>
            </a:r>
          </a:p>
          <a:p>
            <a:r>
              <a:rPr lang="en-US" baseline="0" dirty="0"/>
              <a:t>To have such no risk, data must be indistinguishable with other’s data.</a:t>
            </a:r>
          </a:p>
          <a:p>
            <a:r>
              <a:rPr lang="en-US" baseline="0" dirty="0"/>
              <a:t>Randomize in other words add noise.</a:t>
            </a:r>
          </a:p>
          <a:p>
            <a:r>
              <a:rPr lang="en-US" baseline="0" dirty="0"/>
              <a:t>So DP is noise.</a:t>
            </a:r>
            <a:endParaRPr lang="en-SG" dirty="0"/>
          </a:p>
        </p:txBody>
      </p:sp>
      <p:sp>
        <p:nvSpPr>
          <p:cNvPr id="4" name="Slide Number Placeholder 3"/>
          <p:cNvSpPr>
            <a:spLocks noGrp="1"/>
          </p:cNvSpPr>
          <p:nvPr>
            <p:ph type="sldNum" sz="quarter" idx="10"/>
          </p:nvPr>
        </p:nvSpPr>
        <p:spPr/>
        <p:txBody>
          <a:bodyPr/>
          <a:lstStyle/>
          <a:p>
            <a:fld id="{BD042D10-7ED1-463A-8244-69D7A1EEC6FF}" type="slidenum">
              <a:rPr lang="en-SG" smtClean="0"/>
              <a:t>5</a:t>
            </a:fld>
            <a:endParaRPr lang="en-SG"/>
          </a:p>
        </p:txBody>
      </p:sp>
    </p:spTree>
    <p:extLst>
      <p:ext uri="{BB962C8B-B14F-4D97-AF65-F5344CB8AC3E}">
        <p14:creationId xmlns:p14="http://schemas.microsoft.com/office/powerpoint/2010/main" val="1030712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Tech giants: Apple, Google have already implemented this Differential privacy in community sensing. But user device is mostly the smart phone. </a:t>
            </a:r>
            <a:endParaRPr lang="en-US" dirty="0" smtClean="0">
              <a:ea typeface="Calibri"/>
              <a:cs typeface="Calibri"/>
            </a:endParaRPr>
          </a:p>
          <a:p>
            <a:endParaRPr lang="en-US" dirty="0" smtClean="0">
              <a:ea typeface="Calibri"/>
              <a:cs typeface="Calibri"/>
            </a:endParaRPr>
          </a:p>
          <a:p>
            <a:r>
              <a:rPr lang="en-US" dirty="0" smtClean="0">
                <a:ea typeface="Calibri"/>
                <a:cs typeface="Calibri"/>
              </a:rPr>
              <a:t>***********************************************</a:t>
            </a:r>
          </a:p>
          <a:p>
            <a:r>
              <a:rPr lang="en-US" dirty="0" smtClean="0">
                <a:ea typeface="Calibri"/>
                <a:cs typeface="Calibri"/>
              </a:rPr>
              <a:t>ENPA : Exposure Notification Privacy-preserving</a:t>
            </a:r>
            <a:r>
              <a:rPr lang="en-US" baseline="0" dirty="0" smtClean="0">
                <a:ea typeface="Calibri"/>
                <a:cs typeface="Calibri"/>
              </a:rPr>
              <a:t> Analytics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E56CEAA-B3A8-4EC8-AFBA-8437F6C1E88B}" type="slidenum">
              <a:rPr lang="en-SG" smtClean="0"/>
              <a:t>6</a:t>
            </a:fld>
            <a:endParaRPr lang="en-SG"/>
          </a:p>
        </p:txBody>
      </p:sp>
    </p:spTree>
    <p:extLst>
      <p:ext uri="{BB962C8B-B14F-4D97-AF65-F5344CB8AC3E}">
        <p14:creationId xmlns:p14="http://schemas.microsoft.com/office/powerpoint/2010/main" val="650303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Calibri"/>
                <a:cs typeface="Calibri"/>
              </a:rPr>
              <a:t>Since</a:t>
            </a:r>
            <a:r>
              <a:rPr lang="en-US" baseline="0" dirty="0" smtClean="0">
                <a:ea typeface="Calibri"/>
                <a:cs typeface="Calibri"/>
              </a:rPr>
              <a:t> </a:t>
            </a:r>
            <a:r>
              <a:rPr lang="en-US" dirty="0" smtClean="0">
                <a:ea typeface="Calibri"/>
                <a:cs typeface="Calibri"/>
              </a:rPr>
              <a:t>noise </a:t>
            </a:r>
            <a:r>
              <a:rPr lang="en-US" dirty="0">
                <a:ea typeface="Calibri"/>
                <a:cs typeface="Calibri"/>
              </a:rPr>
              <a:t>is key in differential </a:t>
            </a:r>
            <a:r>
              <a:rPr lang="en-US" dirty="0" smtClean="0">
                <a:ea typeface="Calibri"/>
                <a:cs typeface="Calibri"/>
              </a:rPr>
              <a:t>privacy, basically </a:t>
            </a:r>
            <a:r>
              <a:rPr lang="en-US" dirty="0">
                <a:ea typeface="Calibri"/>
                <a:cs typeface="Calibri"/>
              </a:rPr>
              <a:t>we generate noise at the processor in wearable and perturb clean data generated by the sensor. </a:t>
            </a:r>
            <a:endParaRPr lang="en-US" dirty="0" smtClean="0">
              <a:ea typeface="Calibri"/>
              <a:cs typeface="Calibri"/>
            </a:endParaRPr>
          </a:p>
          <a:p>
            <a:endParaRPr lang="en-US" dirty="0" smtClean="0">
              <a:ea typeface="Calibri"/>
              <a:cs typeface="Calibri"/>
            </a:endParaRPr>
          </a:p>
          <a:p>
            <a:r>
              <a:rPr lang="en-US" dirty="0" smtClean="0">
                <a:ea typeface="Calibri"/>
                <a:cs typeface="Calibri"/>
              </a:rPr>
              <a:t>This </a:t>
            </a:r>
            <a:r>
              <a:rPr lang="en-US" dirty="0">
                <a:ea typeface="Calibri"/>
                <a:cs typeface="Calibri"/>
              </a:rPr>
              <a:t>noise generation and perturbation must be done repetitively for data produced by sensor. </a:t>
            </a:r>
            <a:endParaRPr lang="en-SG" dirty="0">
              <a:ea typeface="Calibri"/>
              <a:cs typeface="Calibri"/>
            </a:endParaRPr>
          </a:p>
        </p:txBody>
      </p:sp>
      <p:sp>
        <p:nvSpPr>
          <p:cNvPr id="4" name="Slide Number Placeholder 3"/>
          <p:cNvSpPr>
            <a:spLocks noGrp="1"/>
          </p:cNvSpPr>
          <p:nvPr>
            <p:ph type="sldNum" sz="quarter" idx="10"/>
          </p:nvPr>
        </p:nvSpPr>
        <p:spPr/>
        <p:txBody>
          <a:bodyPr/>
          <a:lstStyle/>
          <a:p>
            <a:fld id="{BD042D10-7ED1-463A-8244-69D7A1EEC6FF}" type="slidenum">
              <a:rPr lang="en-SG" smtClean="0"/>
              <a:t>7</a:t>
            </a:fld>
            <a:endParaRPr lang="en-SG"/>
          </a:p>
        </p:txBody>
      </p:sp>
    </p:spTree>
    <p:extLst>
      <p:ext uri="{BB962C8B-B14F-4D97-AF65-F5344CB8AC3E}">
        <p14:creationId xmlns:p14="http://schemas.microsoft.com/office/powerpoint/2010/main" val="52321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ea typeface="Calibri"/>
                <a:cs typeface="Calibri"/>
              </a:rPr>
              <a:t> </a:t>
            </a:r>
            <a:r>
              <a:rPr lang="en-US" dirty="0" smtClean="0">
                <a:ea typeface="Calibri"/>
                <a:cs typeface="Calibri"/>
              </a:rPr>
              <a:t>To study the</a:t>
            </a:r>
            <a:r>
              <a:rPr lang="en-US" baseline="0" dirty="0" smtClean="0">
                <a:ea typeface="Calibri"/>
                <a:cs typeface="Calibri"/>
              </a:rPr>
              <a:t> favorability of noise generation for wearable</a:t>
            </a:r>
            <a:r>
              <a:rPr lang="en-US" dirty="0" smtClean="0">
                <a:ea typeface="Calibri"/>
                <a:cs typeface="Calibri"/>
              </a:rPr>
              <a:t>, we </a:t>
            </a:r>
            <a:r>
              <a:rPr lang="en-US" dirty="0">
                <a:ea typeface="Calibri"/>
                <a:cs typeface="Calibri"/>
              </a:rPr>
              <a:t>implemented </a:t>
            </a:r>
            <a:r>
              <a:rPr lang="en-US" dirty="0" smtClean="0">
                <a:ea typeface="Calibri"/>
                <a:cs typeface="Calibri"/>
              </a:rPr>
              <a:t>simple wearable based community sensing setup. ESP32 </a:t>
            </a:r>
            <a:r>
              <a:rPr lang="en-US" dirty="0">
                <a:ea typeface="Calibri"/>
                <a:cs typeface="Calibri"/>
              </a:rPr>
              <a:t>development board along with accelerometer sensor </a:t>
            </a:r>
            <a:r>
              <a:rPr lang="en-US" dirty="0" smtClean="0">
                <a:ea typeface="Calibri"/>
                <a:cs typeface="Calibri"/>
              </a:rPr>
              <a:t>used</a:t>
            </a:r>
            <a:r>
              <a:rPr lang="en-US" baseline="0" dirty="0" smtClean="0">
                <a:ea typeface="Calibri"/>
                <a:cs typeface="Calibri"/>
              </a:rPr>
              <a:t> to act as wearable </a:t>
            </a:r>
            <a:r>
              <a:rPr lang="en-US" dirty="0" smtClean="0">
                <a:ea typeface="Calibri"/>
                <a:cs typeface="Calibri"/>
              </a:rPr>
              <a:t>and implemented BLE </a:t>
            </a:r>
            <a:r>
              <a:rPr lang="en-US" dirty="0">
                <a:ea typeface="Calibri"/>
                <a:cs typeface="Calibri"/>
              </a:rPr>
              <a:t>server using Raspberry Pi development board. Then measured delay and energy </a:t>
            </a:r>
            <a:r>
              <a:rPr lang="en-US" dirty="0" smtClean="0">
                <a:ea typeface="Calibri"/>
                <a:cs typeface="Calibri"/>
              </a:rPr>
              <a:t>consumption.</a:t>
            </a:r>
          </a:p>
          <a:p>
            <a:r>
              <a:rPr lang="en-US" dirty="0" smtClean="0"/>
              <a:t> </a:t>
            </a:r>
            <a:r>
              <a:rPr lang="en-US" dirty="0"/>
              <a:t>We </a:t>
            </a:r>
            <a:r>
              <a:rPr lang="en-US" dirty="0" smtClean="0"/>
              <a:t>observed </a:t>
            </a:r>
            <a:r>
              <a:rPr lang="en-US" dirty="0"/>
              <a:t>that software noise generation adds 43% delay and consumes 32% energy.  </a:t>
            </a:r>
            <a:endParaRPr lang="en-US" dirty="0" smtClean="0"/>
          </a:p>
          <a:p>
            <a:r>
              <a:rPr lang="en-US" dirty="0" smtClean="0"/>
              <a:t>As </a:t>
            </a:r>
            <a:r>
              <a:rPr lang="en-US" dirty="0"/>
              <a:t>mentioned earlier, this noise generation and perturbation must be done repetitively for every data received from sensor. Hence time and energy loss is also continuous. </a:t>
            </a:r>
            <a:endParaRPr lang="en-US" dirty="0">
              <a:ea typeface="Calibri"/>
              <a:cs typeface="Calibri"/>
            </a:endParaRPr>
          </a:p>
        </p:txBody>
      </p:sp>
      <p:sp>
        <p:nvSpPr>
          <p:cNvPr id="4" name="Slide Number Placeholder 3"/>
          <p:cNvSpPr>
            <a:spLocks noGrp="1"/>
          </p:cNvSpPr>
          <p:nvPr>
            <p:ph type="sldNum" sz="quarter" idx="10"/>
          </p:nvPr>
        </p:nvSpPr>
        <p:spPr/>
        <p:txBody>
          <a:bodyPr/>
          <a:lstStyle/>
          <a:p>
            <a:fld id="{BD042D10-7ED1-463A-8244-69D7A1EEC6FF}" type="slidenum">
              <a:rPr lang="en-SG" smtClean="0"/>
              <a:t>8</a:t>
            </a:fld>
            <a:endParaRPr lang="en-SG"/>
          </a:p>
        </p:txBody>
      </p:sp>
    </p:spTree>
    <p:extLst>
      <p:ext uri="{BB962C8B-B14F-4D97-AF65-F5344CB8AC3E}">
        <p14:creationId xmlns:p14="http://schemas.microsoft.com/office/powerpoint/2010/main" val="660254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Calibri"/>
                <a:cs typeface="Calibri"/>
              </a:rPr>
              <a:t>03.40 </a:t>
            </a:r>
          </a:p>
          <a:p>
            <a:r>
              <a:rPr lang="en-US" dirty="0" smtClean="0">
                <a:ea typeface="Calibri"/>
                <a:cs typeface="Calibri"/>
              </a:rPr>
              <a:t>Though</a:t>
            </a:r>
            <a:r>
              <a:rPr lang="en-US" baseline="0" dirty="0" smtClean="0">
                <a:ea typeface="Calibri"/>
                <a:cs typeface="Calibri"/>
              </a:rPr>
              <a:t> sensor data comes with noise,</a:t>
            </a:r>
            <a:r>
              <a:rPr lang="en-US" dirty="0" smtClean="0">
                <a:ea typeface="Calibri"/>
                <a:cs typeface="Calibri"/>
              </a:rPr>
              <a:t> </a:t>
            </a:r>
            <a:r>
              <a:rPr lang="en-US" dirty="0">
                <a:ea typeface="Calibri"/>
                <a:cs typeface="Calibri"/>
              </a:rPr>
              <a:t>noise must follow statistical distribution like Gaussian to provide a statistical guarantee. Allan Deviation analysis can be used to identify the availability of Gaussian noise in sensor data</a:t>
            </a:r>
            <a:r>
              <a:rPr lang="en-US" dirty="0" smtClean="0">
                <a:ea typeface="Calibri"/>
                <a:cs typeface="Calibri"/>
              </a:rPr>
              <a:t>. </a:t>
            </a:r>
            <a:r>
              <a:rPr lang="en-US" baseline="0" dirty="0" smtClean="0">
                <a:ea typeface="Calibri"/>
                <a:cs typeface="Calibri"/>
              </a:rPr>
              <a:t> </a:t>
            </a:r>
          </a:p>
          <a:p>
            <a:r>
              <a:rPr lang="en-US" baseline="0" dirty="0" smtClean="0">
                <a:ea typeface="Calibri"/>
                <a:cs typeface="Calibri"/>
              </a:rPr>
              <a:t>*********************************************************************************************</a:t>
            </a:r>
          </a:p>
          <a:p>
            <a:r>
              <a:rPr lang="en-US" baseline="0" dirty="0" smtClean="0">
                <a:ea typeface="Calibri"/>
                <a:cs typeface="Calibri"/>
              </a:rPr>
              <a:t>After knowing the amount of white Gaussian noise available in the sensor, let’s have look on differential privacy noise requirement in community sensing.</a:t>
            </a:r>
            <a:endParaRPr lang="en-US" dirty="0">
              <a:ea typeface="Calibri"/>
              <a:cs typeface="Calibri"/>
            </a:endParaRPr>
          </a:p>
          <a:p>
            <a:endParaRPr lang="en-SG" dirty="0">
              <a:ea typeface="Calibri"/>
              <a:cs typeface="Calibri"/>
            </a:endParaRPr>
          </a:p>
        </p:txBody>
      </p:sp>
      <p:sp>
        <p:nvSpPr>
          <p:cNvPr id="4" name="Slide Number Placeholder 3"/>
          <p:cNvSpPr>
            <a:spLocks noGrp="1"/>
          </p:cNvSpPr>
          <p:nvPr>
            <p:ph type="sldNum" sz="quarter" idx="10"/>
          </p:nvPr>
        </p:nvSpPr>
        <p:spPr/>
        <p:txBody>
          <a:bodyPr/>
          <a:lstStyle/>
          <a:p>
            <a:fld id="{DFC9E539-820A-4639-9672-071C9A5E0671}" type="slidenum">
              <a:rPr lang="en-SG" smtClean="0"/>
              <a:t>9</a:t>
            </a:fld>
            <a:endParaRPr lang="en-SG"/>
          </a:p>
        </p:txBody>
      </p:sp>
    </p:spTree>
    <p:extLst>
      <p:ext uri="{BB962C8B-B14F-4D97-AF65-F5344CB8AC3E}">
        <p14:creationId xmlns:p14="http://schemas.microsoft.com/office/powerpoint/2010/main" val="2876894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10667"/>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4267"/>
            </a:lvl1pPr>
            <a:lvl2pPr marL="812810" indent="0" algn="ctr">
              <a:buNone/>
              <a:defRPr sz="3556"/>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dirty="0"/>
              <a:t>Click to edit Master subtitle style</a:t>
            </a:r>
          </a:p>
        </p:txBody>
      </p:sp>
      <p:sp>
        <p:nvSpPr>
          <p:cNvPr id="4" name="Date Placeholder 3"/>
          <p:cNvSpPr>
            <a:spLocks noGrp="1"/>
          </p:cNvSpPr>
          <p:nvPr>
            <p:ph type="dt" sz="half" idx="10"/>
          </p:nvPr>
        </p:nvSpPr>
        <p:spPr/>
        <p:txBody>
          <a:bodyPr/>
          <a:lstStyle/>
          <a:p>
            <a:fld id="{7E5E8480-80CA-4BC9-90D3-4043F12D4DA5}" type="datetime1">
              <a:rPr lang="en-US" smtClean="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99273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EC100FF-45F7-42D3-BFE3-12754F378108}" type="datetime1">
              <a:rPr lang="en-US" smtClean="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05477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626ECDD-F873-40C5-BF68-01376A602D6D}" type="datetime1">
              <a:rPr lang="en-US" smtClean="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3902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FBE777E-A254-4F73-847F-9FB9446F5545}" type="datetime1">
              <a:rPr lang="en-US" smtClean="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06389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10667"/>
            </a:lvl1pPr>
          </a:lstStyle>
          <a:p>
            <a:r>
              <a:rPr lang="en-US" dirty="0"/>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4267">
                <a:solidFill>
                  <a:schemeClr val="tx1">
                    <a:tint val="75000"/>
                  </a:schemeClr>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D8F2A44-C4E4-4FC0-9566-15DBD29C8E9A}" type="datetime1">
              <a:rPr lang="en-US" smtClean="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45094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F9F4620-7CE6-4966-855E-AD15AEFCF988}" type="datetime1">
              <a:rPr lang="en-US" smtClean="0"/>
              <a:t>10/12/2023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77168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dirty="0"/>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dirty="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dirty="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A032D5FD-CA51-4EB9-AE08-3EFBFFD77402}" type="datetime1">
              <a:rPr lang="en-US" smtClean="0"/>
              <a:t>10/12/2023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77360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D1E516-8E91-4D54-BC22-3D812A28AE6F}" type="datetime1">
              <a:rPr lang="en-US" smtClean="0"/>
              <a:t>10/12/2023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06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3C5823-917D-4F8A-A6E6-45D4D2CEE6ED}" type="datetime1">
              <a:rPr lang="en-US" smtClean="0"/>
              <a:t>10/12/2023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76691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5689"/>
            </a:lvl1pPr>
          </a:lstStyle>
          <a:p>
            <a:r>
              <a:rPr lang="en-US" dirty="0"/>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dirty="0"/>
              <a:t>Click to edit Master text styles</a:t>
            </a:r>
          </a:p>
        </p:txBody>
      </p:sp>
      <p:sp>
        <p:nvSpPr>
          <p:cNvPr id="5" name="Date Placeholder 4"/>
          <p:cNvSpPr>
            <a:spLocks noGrp="1"/>
          </p:cNvSpPr>
          <p:nvPr>
            <p:ph type="dt" sz="half" idx="10"/>
          </p:nvPr>
        </p:nvSpPr>
        <p:spPr/>
        <p:txBody>
          <a:bodyPr/>
          <a:lstStyle/>
          <a:p>
            <a:fld id="{92AA537F-63D2-477A-A355-CBCB27D0E234}" type="datetime1">
              <a:rPr lang="en-US" smtClean="0"/>
              <a:t>10/12/2023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342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5689"/>
            </a:lvl1pPr>
          </a:lstStyle>
          <a:p>
            <a:r>
              <a:rPr lang="en-US" dirty="0"/>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dirty="0"/>
              <a:t>Click to edit Master text styles</a:t>
            </a:r>
          </a:p>
        </p:txBody>
      </p:sp>
      <p:sp>
        <p:nvSpPr>
          <p:cNvPr id="5" name="Date Placeholder 4"/>
          <p:cNvSpPr>
            <a:spLocks noGrp="1"/>
          </p:cNvSpPr>
          <p:nvPr>
            <p:ph type="dt" sz="half" idx="10"/>
          </p:nvPr>
        </p:nvSpPr>
        <p:spPr/>
        <p:txBody>
          <a:bodyPr/>
          <a:lstStyle/>
          <a:p>
            <a:fld id="{DF4BD7AE-1B8D-4EC8-A639-2C64A01B70C7}" type="datetime1">
              <a:rPr lang="en-US" smtClean="0"/>
              <a:t>10/12/2023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14893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2133">
                <a:solidFill>
                  <a:schemeClr val="tx1">
                    <a:tint val="75000"/>
                  </a:schemeClr>
                </a:solidFill>
              </a:defRPr>
            </a:lvl1pPr>
          </a:lstStyle>
          <a:p>
            <a:fld id="{C0A2CC20-1092-4643-8241-6DBE9673D218}" type="datetime1">
              <a:rPr lang="en-US" smtClean="0"/>
              <a:t>10/12/2023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2133">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8831568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7.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researchgate.net/publication/272210676_Negative_Surveys_with_Randomized_Response_Techniques_for_Privacy-Aware_Participatory_Sensing/figures?lo=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561/0400000042" TargetMode="External"/><Relationship Id="rId2" Type="http://schemas.openxmlformats.org/officeDocument/2006/relationships/hyperlink" Target="https://www.mobihealthnews.com/news/contributed-when-tness-data-becomes-researchdata-" TargetMode="External"/><Relationship Id="rId1" Type="http://schemas.openxmlformats.org/officeDocument/2006/relationships/slideLayout" Target="../slideLayouts/slideLayout2.xml"/><Relationship Id="rId4" Type="http://schemas.openxmlformats.org/officeDocument/2006/relationships/hyperlink" Target="https://doi.org/10.3390/s20102785"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9.png"/><Relationship Id="rId9"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5.png"/><Relationship Id="rId7"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30.png"/><Relationship Id="rId4" Type="http://schemas.openxmlformats.org/officeDocument/2006/relationships/image" Target="../media/image720.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770.png"/><Relationship Id="rId2" Type="http://schemas.openxmlformats.org/officeDocument/2006/relationships/image" Target="../media/image810.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370.png"/><Relationship Id="rId7" Type="http://schemas.openxmlformats.org/officeDocument/2006/relationships/image" Target="../media/image42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10.png"/><Relationship Id="rId11" Type="http://schemas.openxmlformats.org/officeDocument/2006/relationships/image" Target="../media/image460.png"/><Relationship Id="rId5" Type="http://schemas.openxmlformats.org/officeDocument/2006/relationships/image" Target="../media/image400.png"/><Relationship Id="rId10" Type="http://schemas.openxmlformats.org/officeDocument/2006/relationships/image" Target="../media/image450.png"/><Relationship Id="rId4" Type="http://schemas.openxmlformats.org/officeDocument/2006/relationships/image" Target="../media/image390.png"/><Relationship Id="rId9" Type="http://schemas.openxmlformats.org/officeDocument/2006/relationships/image" Target="../media/image440.png"/></Relationships>
</file>

<file path=ppt/slides/_rels/slide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5854" y="693981"/>
            <a:ext cx="4934830" cy="1185347"/>
          </a:xfrm>
        </p:spPr>
        <p:txBody>
          <a:bodyPr anchor="t">
            <a:noAutofit/>
          </a:bodyPr>
          <a:lstStyle/>
          <a:p>
            <a:pPr defTabSz="905256"/>
            <a:r>
              <a:rPr lang="en-US" sz="2000" i="1" kern="1200" dirty="0" err="1">
                <a:latin typeface="+mj-lt"/>
                <a:ea typeface="+mj-ea"/>
                <a:cs typeface="+mj-cs"/>
              </a:rPr>
              <a:t>SeRaNDiP</a:t>
            </a:r>
            <a:r>
              <a:rPr lang="en-US" sz="2000" kern="1200" dirty="0">
                <a:latin typeface="+mj-lt"/>
                <a:ea typeface="+mj-ea"/>
                <a:cs typeface="+mj-cs"/>
              </a:rPr>
              <a:t> - Leveraging Inherent Sensor Random Noise for Differential Privacy Preservation in Wearable Community Sensing Applications</a:t>
            </a:r>
            <a:endParaRPr lang="en-GB" sz="2000" dirty="0">
              <a:cs typeface="Calibri Light"/>
            </a:endParaRPr>
          </a:p>
        </p:txBody>
      </p:sp>
      <p:sp>
        <p:nvSpPr>
          <p:cNvPr id="3" name="Subtitle 2"/>
          <p:cNvSpPr>
            <a:spLocks noGrp="1"/>
          </p:cNvSpPr>
          <p:nvPr>
            <p:ph type="subTitle" idx="1"/>
          </p:nvPr>
        </p:nvSpPr>
        <p:spPr>
          <a:xfrm>
            <a:off x="49460" y="2260064"/>
            <a:ext cx="4616744" cy="1238839"/>
          </a:xfrm>
        </p:spPr>
        <p:txBody>
          <a:bodyPr vert="horz" lIns="91440" tIns="45720" rIns="91440" bIns="45720" rtlCol="0" anchor="t">
            <a:normAutofit/>
          </a:bodyPr>
          <a:lstStyle/>
          <a:p>
            <a:pPr defTabSz="905256">
              <a:spcBef>
                <a:spcPts val="0"/>
              </a:spcBef>
            </a:pPr>
            <a:r>
              <a:rPr lang="en-SG" sz="1100" b="1" kern="1200" dirty="0">
                <a:latin typeface="+mn-lt"/>
              </a:rPr>
              <a:t>AYANGA IMESHA KUMARI KALUPAHANA</a:t>
            </a:r>
            <a:endParaRPr lang="en-SG" sz="1100" b="1" kern="1200" dirty="0">
              <a:latin typeface="+mn-lt"/>
              <a:cs typeface="Calibri"/>
            </a:endParaRPr>
          </a:p>
          <a:p>
            <a:pPr defTabSz="905256">
              <a:spcBef>
                <a:spcPts val="0"/>
              </a:spcBef>
            </a:pPr>
            <a:r>
              <a:rPr lang="en-SG" sz="1100" kern="1200" dirty="0">
                <a:latin typeface="+mn-lt"/>
                <a:ea typeface="+mn-ea"/>
                <a:cs typeface="+mn-cs"/>
              </a:rPr>
              <a:t>ANANTA NARAYANAN BALAJI</a:t>
            </a:r>
            <a:endParaRPr lang="en-SG" sz="1100" kern="1200" dirty="0">
              <a:latin typeface="+mn-lt"/>
              <a:cs typeface="Calibri"/>
            </a:endParaRPr>
          </a:p>
          <a:p>
            <a:pPr defTabSz="905256">
              <a:spcBef>
                <a:spcPts val="0"/>
              </a:spcBef>
            </a:pPr>
            <a:r>
              <a:rPr lang="en-SG" sz="1100" kern="1200" dirty="0">
                <a:latin typeface="+mn-lt"/>
                <a:ea typeface="+mn-ea"/>
                <a:cs typeface="+mn-cs"/>
              </a:rPr>
              <a:t>XIAOKUI XIAO</a:t>
            </a:r>
            <a:endParaRPr lang="en-SG" sz="1100" kern="1200" dirty="0">
              <a:latin typeface="+mn-lt"/>
              <a:cs typeface="Calibri"/>
            </a:endParaRPr>
          </a:p>
          <a:p>
            <a:pPr defTabSz="905256">
              <a:spcBef>
                <a:spcPts val="0"/>
              </a:spcBef>
            </a:pPr>
            <a:r>
              <a:rPr lang="en-SG" sz="1100" kern="1200" dirty="0">
                <a:latin typeface="+mn-lt"/>
                <a:ea typeface="+mn-ea"/>
                <a:cs typeface="+mn-cs"/>
              </a:rPr>
              <a:t>LI-SHIUAN PEH</a:t>
            </a:r>
            <a:endParaRPr lang="en-SG" sz="1100" kern="1200" dirty="0">
              <a:latin typeface="+mn-lt"/>
              <a:cs typeface="Calibri"/>
            </a:endParaRPr>
          </a:p>
          <a:p>
            <a:pPr defTabSz="905256">
              <a:spcBef>
                <a:spcPts val="990"/>
              </a:spcBef>
            </a:pPr>
            <a:r>
              <a:rPr lang="en-SG" sz="1100" kern="1200" dirty="0">
                <a:latin typeface="+mn-lt"/>
                <a:ea typeface="+mn-ea"/>
                <a:cs typeface="+mn-cs"/>
              </a:rPr>
              <a:t>National University of Singapore, Singapore</a:t>
            </a:r>
            <a:r>
              <a:rPr lang="en-SG" sz="1100" dirty="0"/>
              <a:t> </a:t>
            </a:r>
            <a:endParaRPr lang="en-GB" sz="1200" dirty="0">
              <a:cs typeface="Calibri"/>
            </a:endParaRPr>
          </a:p>
        </p:txBody>
      </p:sp>
      <p:pic>
        <p:nvPicPr>
          <p:cNvPr id="5" name="Picture 4" descr="A group of people riding bicycles in a park&#10;&#10;Description automatically generated">
            <a:extLst>
              <a:ext uri="{FF2B5EF4-FFF2-40B4-BE49-F238E27FC236}">
                <a16:creationId xmlns:a16="http://schemas.microsoft.com/office/drawing/2014/main" id="{0FD1A479-D51B-A1C2-90C1-6F0470209783}"/>
              </a:ext>
            </a:extLst>
          </p:cNvPr>
          <p:cNvPicPr>
            <a:picLocks noChangeAspect="1"/>
          </p:cNvPicPr>
          <p:nvPr/>
        </p:nvPicPr>
        <p:blipFill>
          <a:blip r:embed="rId3"/>
          <a:stretch>
            <a:fillRect/>
          </a:stretch>
        </p:blipFill>
        <p:spPr>
          <a:xfrm>
            <a:off x="3969404" y="1879802"/>
            <a:ext cx="4340037" cy="2493280"/>
          </a:xfrm>
          <a:prstGeom prst="rect">
            <a:avLst/>
          </a:prstGeom>
        </p:spPr>
      </p:pic>
      <p:pic>
        <p:nvPicPr>
          <p:cNvPr id="4" name="Picture 3"/>
          <p:cNvPicPr>
            <a:picLocks noChangeAspect="1"/>
          </p:cNvPicPr>
          <p:nvPr/>
        </p:nvPicPr>
        <p:blipFill>
          <a:blip r:embed="rId4"/>
          <a:stretch>
            <a:fillRect/>
          </a:stretch>
        </p:blipFill>
        <p:spPr>
          <a:xfrm>
            <a:off x="1107806" y="3418285"/>
            <a:ext cx="2305050" cy="1123950"/>
          </a:xfrm>
          <a:prstGeom prst="rect">
            <a:avLst/>
          </a:prstGeom>
        </p:spPr>
      </p:pic>
      <p:sp>
        <p:nvSpPr>
          <p:cNvPr id="7" name="Slide Number Placeholder 6"/>
          <p:cNvSpPr>
            <a:spLocks noGrp="1"/>
          </p:cNvSpPr>
          <p:nvPr>
            <p:ph type="sldNum" sz="quarter" idx="12"/>
          </p:nvPr>
        </p:nvSpPr>
        <p:spPr/>
        <p:txBody>
          <a:bodyPr/>
          <a:lstStyle/>
          <a:p>
            <a:fld id="{48F63A3B-78C7-47BE-AE5E-E10140E04643}" type="slidenum">
              <a:rPr lang="en-US" smtClean="0"/>
              <a:t>1</a:t>
            </a:fld>
            <a:endParaRPr lang="en-US" dirty="0"/>
          </a:p>
        </p:txBody>
      </p:sp>
      <p:pic>
        <p:nvPicPr>
          <p:cNvPr id="1026" name="Picture 2" descr="Yufei Wang - UbiComp/ISWC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5031" y="97971"/>
            <a:ext cx="1674841" cy="167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51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Differential Privacy noise requirement in community sensing</a:t>
            </a:r>
            <a:endParaRPr lang="en-SG" dirty="0"/>
          </a:p>
        </p:txBody>
      </p:sp>
      <p:sp>
        <p:nvSpPr>
          <p:cNvPr id="8" name="Content Placeholder 7"/>
          <p:cNvSpPr>
            <a:spLocks noGrp="1"/>
          </p:cNvSpPr>
          <p:nvPr>
            <p:ph idx="1"/>
          </p:nvPr>
        </p:nvSpPr>
        <p:spPr/>
        <p:txBody>
          <a:bodyPr/>
          <a:lstStyle/>
          <a:p>
            <a:endParaRPr lang="en-SG"/>
          </a:p>
        </p:txBody>
      </p:sp>
      <p:pic>
        <p:nvPicPr>
          <p:cNvPr id="7" name="Picture 6"/>
          <p:cNvPicPr>
            <a:picLocks noChangeAspect="1"/>
          </p:cNvPicPr>
          <p:nvPr/>
        </p:nvPicPr>
        <p:blipFill>
          <a:blip r:embed="rId3"/>
          <a:stretch>
            <a:fillRect/>
          </a:stretch>
        </p:blipFill>
        <p:spPr>
          <a:xfrm>
            <a:off x="709010" y="1268016"/>
            <a:ext cx="7725980" cy="3735077"/>
          </a:xfrm>
          <a:prstGeom prst="rect">
            <a:avLst/>
          </a:prstGeom>
        </p:spPr>
      </p:pic>
      <p:sp>
        <p:nvSpPr>
          <p:cNvPr id="3" name="TextBox 2">
            <a:extLst>
              <a:ext uri="{FF2B5EF4-FFF2-40B4-BE49-F238E27FC236}">
                <a16:creationId xmlns:a16="http://schemas.microsoft.com/office/drawing/2014/main" id="{5EA3283B-7775-2692-3742-F92749AECE7C}"/>
              </a:ext>
            </a:extLst>
          </p:cNvPr>
          <p:cNvSpPr txBox="1"/>
          <p:nvPr/>
        </p:nvSpPr>
        <p:spPr>
          <a:xfrm>
            <a:off x="5543550" y="2157132"/>
            <a:ext cx="3133725" cy="1077218"/>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smtClean="0">
                <a:ea typeface="Calibri"/>
                <a:cs typeface="Calibri"/>
              </a:rPr>
              <a:t>Differential privacy noise requirements vary, </a:t>
            </a:r>
            <a:r>
              <a:rPr lang="en-US" sz="1600" dirty="0" smtClean="0">
                <a:solidFill>
                  <a:srgbClr val="C00000"/>
                </a:solidFill>
                <a:ea typeface="Calibri"/>
                <a:cs typeface="Calibri"/>
              </a:rPr>
              <a:t>wearable </a:t>
            </a:r>
            <a:r>
              <a:rPr lang="en-US" sz="1600" dirty="0">
                <a:solidFill>
                  <a:srgbClr val="C00000"/>
                </a:solidFill>
                <a:ea typeface="Calibri"/>
                <a:cs typeface="Calibri"/>
              </a:rPr>
              <a:t>must produce different amounts of Gaussian noise </a:t>
            </a:r>
            <a:r>
              <a:rPr lang="en-US" sz="1600" dirty="0">
                <a:ea typeface="Calibri"/>
                <a:cs typeface="Calibri"/>
              </a:rPr>
              <a:t>!!</a:t>
            </a:r>
          </a:p>
        </p:txBody>
      </p:sp>
      <p:sp>
        <p:nvSpPr>
          <p:cNvPr id="5" name="Slide Number Placeholder 4"/>
          <p:cNvSpPr>
            <a:spLocks noGrp="1"/>
          </p:cNvSpPr>
          <p:nvPr>
            <p:ph type="sldNum" sz="quarter" idx="12"/>
          </p:nvPr>
        </p:nvSpPr>
        <p:spPr/>
        <p:txBody>
          <a:bodyPr/>
          <a:lstStyle/>
          <a:p>
            <a:fld id="{48F63A3B-78C7-47BE-AE5E-E10140E04643}" type="slidenum">
              <a:rPr lang="en-US" smtClean="0"/>
              <a:t>10</a:t>
            </a:fld>
            <a:endParaRPr lang="en-US" dirty="0"/>
          </a:p>
        </p:txBody>
      </p:sp>
    </p:spTree>
    <p:extLst>
      <p:ext uri="{BB962C8B-B14F-4D97-AF65-F5344CB8AC3E}">
        <p14:creationId xmlns:p14="http://schemas.microsoft.com/office/powerpoint/2010/main" val="101852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ea typeface="Calibri Light"/>
                <a:cs typeface="Calibri Light"/>
              </a:rPr>
              <a:t>Sensor's ability to produce different amounts of noise</a:t>
            </a:r>
          </a:p>
        </p:txBody>
      </p:sp>
      <p:pic>
        <p:nvPicPr>
          <p:cNvPr id="5" name="Content Placeholder 4"/>
          <p:cNvPicPr>
            <a:picLocks noGrp="1" noChangeAspect="1"/>
          </p:cNvPicPr>
          <p:nvPr>
            <p:ph idx="1"/>
          </p:nvPr>
        </p:nvPicPr>
        <p:blipFill>
          <a:blip r:embed="rId3"/>
          <a:stretch>
            <a:fillRect/>
          </a:stretch>
        </p:blipFill>
        <p:spPr>
          <a:xfrm>
            <a:off x="2788435" y="1193479"/>
            <a:ext cx="4369389" cy="1439654"/>
          </a:xfrm>
          <a:prstGeom prst="rect">
            <a:avLst/>
          </a:prstGeom>
        </p:spPr>
      </p:pic>
      <p:pic>
        <p:nvPicPr>
          <p:cNvPr id="6" name="Picture 5"/>
          <p:cNvPicPr>
            <a:picLocks noChangeAspect="1"/>
          </p:cNvPicPr>
          <p:nvPr/>
        </p:nvPicPr>
        <p:blipFill>
          <a:blip r:embed="rId4"/>
          <a:stretch>
            <a:fillRect/>
          </a:stretch>
        </p:blipFill>
        <p:spPr>
          <a:xfrm>
            <a:off x="2790820" y="2683855"/>
            <a:ext cx="4420663" cy="1405545"/>
          </a:xfrm>
          <a:prstGeom prst="rect">
            <a:avLst/>
          </a:prstGeom>
        </p:spPr>
      </p:pic>
      <p:pic>
        <p:nvPicPr>
          <p:cNvPr id="7" name="Picture 6"/>
          <p:cNvPicPr>
            <a:picLocks noChangeAspect="1"/>
          </p:cNvPicPr>
          <p:nvPr/>
        </p:nvPicPr>
        <p:blipFill>
          <a:blip r:embed="rId5"/>
          <a:stretch>
            <a:fillRect/>
          </a:stretch>
        </p:blipFill>
        <p:spPr>
          <a:xfrm>
            <a:off x="4229101" y="4022336"/>
            <a:ext cx="1783504" cy="1094082"/>
          </a:xfrm>
          <a:prstGeom prst="rect">
            <a:avLst/>
          </a:prstGeom>
        </p:spPr>
      </p:pic>
      <p:sp>
        <p:nvSpPr>
          <p:cNvPr id="8" name="TextBox 7"/>
          <p:cNvSpPr txBox="1"/>
          <p:nvPr/>
        </p:nvSpPr>
        <p:spPr>
          <a:xfrm>
            <a:off x="842433" y="1744133"/>
            <a:ext cx="1625600" cy="369332"/>
          </a:xfrm>
          <a:prstGeom prst="rect">
            <a:avLst/>
          </a:prstGeom>
          <a:noFill/>
        </p:spPr>
        <p:txBody>
          <a:bodyPr wrap="square" rtlCol="0">
            <a:spAutoFit/>
          </a:bodyPr>
          <a:lstStyle/>
          <a:p>
            <a:r>
              <a:rPr lang="en-US" dirty="0"/>
              <a:t>Accelerometer</a:t>
            </a:r>
            <a:endParaRPr lang="en-SG" dirty="0"/>
          </a:p>
        </p:txBody>
      </p:sp>
      <p:sp>
        <p:nvSpPr>
          <p:cNvPr id="9" name="TextBox 8"/>
          <p:cNvSpPr txBox="1"/>
          <p:nvPr/>
        </p:nvSpPr>
        <p:spPr>
          <a:xfrm>
            <a:off x="842433" y="3039533"/>
            <a:ext cx="1187120" cy="369332"/>
          </a:xfrm>
          <a:prstGeom prst="rect">
            <a:avLst/>
          </a:prstGeom>
          <a:noFill/>
        </p:spPr>
        <p:txBody>
          <a:bodyPr wrap="none" rtlCol="0">
            <a:spAutoFit/>
          </a:bodyPr>
          <a:lstStyle/>
          <a:p>
            <a:r>
              <a:rPr lang="en-US" dirty="0"/>
              <a:t>Barometer</a:t>
            </a:r>
            <a:endParaRPr lang="en-SG" dirty="0"/>
          </a:p>
        </p:txBody>
      </p:sp>
      <p:sp>
        <p:nvSpPr>
          <p:cNvPr id="10" name="TextBox 9"/>
          <p:cNvSpPr txBox="1"/>
          <p:nvPr/>
        </p:nvSpPr>
        <p:spPr>
          <a:xfrm>
            <a:off x="830626" y="4271433"/>
            <a:ext cx="2602059" cy="369332"/>
          </a:xfrm>
          <a:prstGeom prst="rect">
            <a:avLst/>
          </a:prstGeom>
          <a:noFill/>
        </p:spPr>
        <p:txBody>
          <a:bodyPr wrap="none" rtlCol="0">
            <a:spAutoFit/>
          </a:bodyPr>
          <a:lstStyle/>
          <a:p>
            <a:r>
              <a:rPr lang="en-US" dirty="0"/>
              <a:t>Body Temperature Sensor</a:t>
            </a:r>
            <a:endParaRPr lang="en-SG" dirty="0"/>
          </a:p>
        </p:txBody>
      </p:sp>
      <p:sp>
        <p:nvSpPr>
          <p:cNvPr id="11" name="TextBox 10"/>
          <p:cNvSpPr txBox="1"/>
          <p:nvPr/>
        </p:nvSpPr>
        <p:spPr>
          <a:xfrm>
            <a:off x="7649633" y="2590800"/>
            <a:ext cx="1104900" cy="1431536"/>
          </a:xfrm>
          <a:prstGeom prst="rect">
            <a:avLst/>
          </a:prstGeom>
          <a:noFill/>
        </p:spPr>
        <p:txBody>
          <a:bodyPr wrap="square" rtlCol="0">
            <a:spAutoFit/>
          </a:bodyPr>
          <a:lstStyle/>
          <a:p>
            <a:endParaRPr lang="en-SG" dirty="0"/>
          </a:p>
        </p:txBody>
      </p:sp>
      <p:sp>
        <p:nvSpPr>
          <p:cNvPr id="4" name="TextBox 3"/>
          <p:cNvSpPr txBox="1"/>
          <p:nvPr/>
        </p:nvSpPr>
        <p:spPr>
          <a:xfrm>
            <a:off x="7329699" y="1775914"/>
            <a:ext cx="1639147" cy="1815882"/>
          </a:xfrm>
          <a:prstGeom prst="rect">
            <a:avLst/>
          </a:prstGeom>
          <a:solidFill>
            <a:srgbClr val="FFFF00"/>
          </a:solidFill>
          <a:ln>
            <a:noFill/>
          </a:ln>
        </p:spPr>
        <p:txBody>
          <a:bodyPr wrap="square" rtlCol="0">
            <a:spAutoFit/>
          </a:bodyPr>
          <a:lstStyle/>
          <a:p>
            <a:r>
              <a:rPr lang="en-US" sz="1600" dirty="0" smtClean="0"/>
              <a:t>Wearable sensors have the </a:t>
            </a:r>
            <a:r>
              <a:rPr lang="en-US" sz="1600" dirty="0" smtClean="0">
                <a:solidFill>
                  <a:srgbClr val="C00000"/>
                </a:solidFill>
              </a:rPr>
              <a:t>ability to produce different amount of </a:t>
            </a:r>
            <a:r>
              <a:rPr lang="en-US" sz="1600" dirty="0" err="1" smtClean="0">
                <a:solidFill>
                  <a:srgbClr val="C00000"/>
                </a:solidFill>
              </a:rPr>
              <a:t>gaussian</a:t>
            </a:r>
            <a:r>
              <a:rPr lang="en-US" sz="1600" dirty="0" smtClean="0">
                <a:solidFill>
                  <a:srgbClr val="C00000"/>
                </a:solidFill>
              </a:rPr>
              <a:t> noise by changing sampling rate.</a:t>
            </a:r>
            <a:endParaRPr lang="en-SG" sz="1600" dirty="0">
              <a:solidFill>
                <a:srgbClr val="C00000"/>
              </a:solidFill>
            </a:endParaRPr>
          </a:p>
        </p:txBody>
      </p:sp>
      <p:sp>
        <p:nvSpPr>
          <p:cNvPr id="3" name="Slide Number Placeholder 2"/>
          <p:cNvSpPr>
            <a:spLocks noGrp="1"/>
          </p:cNvSpPr>
          <p:nvPr>
            <p:ph type="sldNum" sz="quarter" idx="12"/>
          </p:nvPr>
        </p:nvSpPr>
        <p:spPr/>
        <p:txBody>
          <a:bodyPr/>
          <a:lstStyle/>
          <a:p>
            <a:fld id="{48F63A3B-78C7-47BE-AE5E-E10140E04643}" type="slidenum">
              <a:rPr lang="en-US" smtClean="0"/>
              <a:t>11</a:t>
            </a:fld>
            <a:endParaRPr lang="en-US" dirty="0"/>
          </a:p>
        </p:txBody>
      </p:sp>
    </p:spTree>
    <p:extLst>
      <p:ext uri="{BB962C8B-B14F-4D97-AF65-F5344CB8AC3E}">
        <p14:creationId xmlns:p14="http://schemas.microsoft.com/office/powerpoint/2010/main" val="20920006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835" y="70765"/>
            <a:ext cx="7886700" cy="994172"/>
          </a:xfrm>
        </p:spPr>
        <p:txBody>
          <a:bodyPr>
            <a:normAutofit/>
          </a:bodyPr>
          <a:lstStyle/>
          <a:p>
            <a:r>
              <a:rPr lang="en-SG" sz="3200" dirty="0"/>
              <a:t>Our Approach: Inherent hardware sensor noise-based Differential Privacy</a:t>
            </a:r>
            <a:endParaRPr lang="en-SG" sz="3200" dirty="0">
              <a:ea typeface="Calibri Light"/>
              <a:cs typeface="Calibri Light"/>
            </a:endParaRPr>
          </a:p>
        </p:txBody>
      </p:sp>
      <p:sp>
        <p:nvSpPr>
          <p:cNvPr id="5" name="TextBox 4"/>
          <p:cNvSpPr txBox="1"/>
          <p:nvPr/>
        </p:nvSpPr>
        <p:spPr>
          <a:xfrm>
            <a:off x="822960" y="1695659"/>
            <a:ext cx="816177" cy="300082"/>
          </a:xfrm>
          <a:prstGeom prst="rect">
            <a:avLst/>
          </a:prstGeom>
          <a:solidFill>
            <a:srgbClr val="FFFF00"/>
          </a:solidFill>
          <a:ln>
            <a:solidFill>
              <a:schemeClr val="tx1"/>
            </a:solidFill>
          </a:ln>
        </p:spPr>
        <p:txBody>
          <a:bodyPr wrap="square" rtlCol="0">
            <a:spAutoFit/>
          </a:bodyPr>
          <a:lstStyle/>
          <a:p>
            <a:r>
              <a:rPr lang="en-US" sz="1350" dirty="0"/>
              <a:t>Sensor 1</a:t>
            </a:r>
            <a:endParaRPr lang="en-SG" sz="1350" dirty="0"/>
          </a:p>
        </p:txBody>
      </p:sp>
      <p:sp>
        <p:nvSpPr>
          <p:cNvPr id="6" name="TextBox 5"/>
          <p:cNvSpPr txBox="1"/>
          <p:nvPr/>
        </p:nvSpPr>
        <p:spPr>
          <a:xfrm>
            <a:off x="2622620" y="1657977"/>
            <a:ext cx="1288702" cy="2793072"/>
          </a:xfrm>
          <a:prstGeom prst="rect">
            <a:avLst/>
          </a:prstGeom>
          <a:solidFill>
            <a:schemeClr val="tx2">
              <a:lumMod val="40000"/>
              <a:lumOff val="60000"/>
            </a:schemeClr>
          </a:solidFill>
          <a:ln>
            <a:solidFill>
              <a:schemeClr val="tx1"/>
            </a:solidFill>
          </a:ln>
        </p:spPr>
        <p:txBody>
          <a:bodyPr wrap="square" rtlCol="0">
            <a:spAutoFit/>
          </a:bodyPr>
          <a:lstStyle/>
          <a:p>
            <a:endParaRPr lang="en-US" sz="1350" dirty="0"/>
          </a:p>
          <a:p>
            <a:endParaRPr lang="en-US" sz="1350" dirty="0"/>
          </a:p>
          <a:p>
            <a:endParaRPr lang="en-US" sz="1350" dirty="0"/>
          </a:p>
          <a:p>
            <a:endParaRPr lang="en-US" sz="1350" dirty="0"/>
          </a:p>
          <a:p>
            <a:endParaRPr lang="en-US" sz="1350" dirty="0"/>
          </a:p>
          <a:p>
            <a:endParaRPr lang="en-US" sz="1350" dirty="0"/>
          </a:p>
          <a:p>
            <a:r>
              <a:rPr lang="en-US" sz="1350" dirty="0"/>
              <a:t>      </a:t>
            </a:r>
          </a:p>
          <a:p>
            <a:endParaRPr lang="en-US" sz="1350" dirty="0"/>
          </a:p>
          <a:p>
            <a:endParaRPr lang="en-US" sz="1350" dirty="0"/>
          </a:p>
          <a:p>
            <a:endParaRPr lang="en-US" sz="1350" dirty="0"/>
          </a:p>
          <a:p>
            <a:endParaRPr lang="en-US" sz="1350" dirty="0"/>
          </a:p>
          <a:p>
            <a:r>
              <a:rPr lang="en-US" sz="1350" dirty="0"/>
              <a:t>        </a:t>
            </a:r>
          </a:p>
          <a:p>
            <a:r>
              <a:rPr lang="en-US" sz="1350" dirty="0"/>
              <a:t>           Processor</a:t>
            </a:r>
          </a:p>
        </p:txBody>
      </p:sp>
      <p:sp>
        <p:nvSpPr>
          <p:cNvPr id="7" name="TextBox 6"/>
          <p:cNvSpPr txBox="1"/>
          <p:nvPr/>
        </p:nvSpPr>
        <p:spPr>
          <a:xfrm>
            <a:off x="4427555" y="2456823"/>
            <a:ext cx="1390440" cy="715581"/>
          </a:xfrm>
          <a:prstGeom prst="rect">
            <a:avLst/>
          </a:prstGeom>
          <a:solidFill>
            <a:schemeClr val="accent3">
              <a:lumMod val="60000"/>
              <a:lumOff val="40000"/>
            </a:schemeClr>
          </a:solidFill>
          <a:ln>
            <a:solidFill>
              <a:schemeClr val="tx1"/>
            </a:solidFill>
          </a:ln>
        </p:spPr>
        <p:txBody>
          <a:bodyPr wrap="square" rtlCol="0">
            <a:spAutoFit/>
          </a:bodyPr>
          <a:lstStyle/>
          <a:p>
            <a:r>
              <a:rPr lang="en-US" sz="1350" dirty="0"/>
              <a:t>Wireless Communication Module</a:t>
            </a:r>
            <a:endParaRPr lang="en-SG" sz="1350" dirty="0"/>
          </a:p>
        </p:txBody>
      </p:sp>
      <p:sp>
        <p:nvSpPr>
          <p:cNvPr id="9" name="TextBox 8"/>
          <p:cNvSpPr txBox="1"/>
          <p:nvPr/>
        </p:nvSpPr>
        <p:spPr>
          <a:xfrm>
            <a:off x="7317712" y="1518791"/>
            <a:ext cx="1454499" cy="3208571"/>
          </a:xfrm>
          <a:prstGeom prst="rect">
            <a:avLst/>
          </a:prstGeom>
          <a:solidFill>
            <a:srgbClr val="CC99FF"/>
          </a:solidFill>
          <a:ln>
            <a:solidFill>
              <a:schemeClr val="tx1"/>
            </a:solidFill>
          </a:ln>
        </p:spPr>
        <p:txBody>
          <a:bodyPr wrap="square" rtlCol="0">
            <a:spAutoFit/>
          </a:bodyPr>
          <a:lstStyle/>
          <a:p>
            <a:endParaRPr lang="en-US" sz="1350" dirty="0"/>
          </a:p>
          <a:p>
            <a:endParaRPr lang="en-US" sz="1350" dirty="0"/>
          </a:p>
          <a:p>
            <a:endParaRPr lang="en-US" sz="1350" dirty="0"/>
          </a:p>
          <a:p>
            <a:endParaRPr lang="en-US" sz="1350" dirty="0"/>
          </a:p>
          <a:p>
            <a:endParaRPr lang="en-US" sz="1350" dirty="0"/>
          </a:p>
          <a:p>
            <a:r>
              <a:rPr lang="en-US" sz="1350" dirty="0"/>
              <a:t>       Wireless</a:t>
            </a:r>
          </a:p>
          <a:p>
            <a:r>
              <a:rPr lang="en-US" sz="1350" dirty="0"/>
              <a:t>         Server</a:t>
            </a:r>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SG" sz="1350" dirty="0"/>
          </a:p>
        </p:txBody>
      </p:sp>
      <p:sp>
        <p:nvSpPr>
          <p:cNvPr id="13" name="TextBox 12"/>
          <p:cNvSpPr txBox="1"/>
          <p:nvPr/>
        </p:nvSpPr>
        <p:spPr>
          <a:xfrm>
            <a:off x="821831" y="2179823"/>
            <a:ext cx="816177" cy="300082"/>
          </a:xfrm>
          <a:prstGeom prst="rect">
            <a:avLst/>
          </a:prstGeom>
          <a:solidFill>
            <a:srgbClr val="FFC000"/>
          </a:solidFill>
          <a:ln>
            <a:solidFill>
              <a:schemeClr val="tx1"/>
            </a:solidFill>
          </a:ln>
        </p:spPr>
        <p:txBody>
          <a:bodyPr wrap="square" rtlCol="0">
            <a:spAutoFit/>
          </a:bodyPr>
          <a:lstStyle/>
          <a:p>
            <a:r>
              <a:rPr lang="en-US" sz="1350" dirty="0"/>
              <a:t>Sensor 2</a:t>
            </a:r>
            <a:endParaRPr lang="en-SG" sz="1350" dirty="0"/>
          </a:p>
        </p:txBody>
      </p:sp>
      <p:sp>
        <p:nvSpPr>
          <p:cNvPr id="14" name="TextBox 13"/>
          <p:cNvSpPr txBox="1"/>
          <p:nvPr/>
        </p:nvSpPr>
        <p:spPr>
          <a:xfrm>
            <a:off x="821831" y="3652576"/>
            <a:ext cx="816177" cy="300082"/>
          </a:xfrm>
          <a:prstGeom prst="rect">
            <a:avLst/>
          </a:prstGeom>
          <a:solidFill>
            <a:srgbClr val="FF99CC"/>
          </a:solidFill>
          <a:ln>
            <a:solidFill>
              <a:schemeClr val="tx1"/>
            </a:solidFill>
          </a:ln>
        </p:spPr>
        <p:txBody>
          <a:bodyPr wrap="square" rtlCol="0">
            <a:spAutoFit/>
          </a:bodyPr>
          <a:lstStyle/>
          <a:p>
            <a:r>
              <a:rPr lang="en-US" sz="1350" dirty="0"/>
              <a:t>Sensor x</a:t>
            </a:r>
            <a:endParaRPr lang="en-SG" sz="1350" dirty="0"/>
          </a:p>
        </p:txBody>
      </p:sp>
      <p:sp>
        <p:nvSpPr>
          <p:cNvPr id="15" name="TextBox 14"/>
          <p:cNvSpPr txBox="1"/>
          <p:nvPr/>
        </p:nvSpPr>
        <p:spPr>
          <a:xfrm>
            <a:off x="1944106" y="2456823"/>
            <a:ext cx="252465" cy="1131079"/>
          </a:xfrm>
          <a:prstGeom prst="rect">
            <a:avLst/>
          </a:prstGeom>
          <a:noFill/>
        </p:spPr>
        <p:txBody>
          <a:bodyPr wrap="square" rtlCol="0">
            <a:spAutoFit/>
          </a:bodyPr>
          <a:lstStyle/>
          <a:p>
            <a:r>
              <a:rPr lang="en-US" sz="1350" dirty="0">
                <a:solidFill>
                  <a:schemeClr val="accent1">
                    <a:lumMod val="75000"/>
                  </a:schemeClr>
                </a:solidFill>
              </a:rPr>
              <a:t>.</a:t>
            </a:r>
          </a:p>
          <a:p>
            <a:r>
              <a:rPr lang="en-US" sz="1350" dirty="0">
                <a:solidFill>
                  <a:schemeClr val="accent1">
                    <a:lumMod val="75000"/>
                  </a:schemeClr>
                </a:solidFill>
              </a:rPr>
              <a:t>.</a:t>
            </a:r>
          </a:p>
          <a:p>
            <a:r>
              <a:rPr lang="en-US" sz="1350" dirty="0">
                <a:solidFill>
                  <a:schemeClr val="accent1">
                    <a:lumMod val="75000"/>
                  </a:schemeClr>
                </a:solidFill>
              </a:rPr>
              <a:t>.</a:t>
            </a:r>
          </a:p>
          <a:p>
            <a:r>
              <a:rPr lang="en-US" sz="1350" dirty="0">
                <a:solidFill>
                  <a:schemeClr val="accent1">
                    <a:lumMod val="75000"/>
                  </a:schemeClr>
                </a:solidFill>
              </a:rPr>
              <a:t>.</a:t>
            </a:r>
          </a:p>
          <a:p>
            <a:r>
              <a:rPr lang="en-US" sz="1350" dirty="0">
                <a:solidFill>
                  <a:schemeClr val="accent1">
                    <a:lumMod val="75000"/>
                  </a:schemeClr>
                </a:solidFill>
              </a:rPr>
              <a:t>.</a:t>
            </a:r>
            <a:endParaRPr lang="en-SG" sz="1350" dirty="0">
              <a:solidFill>
                <a:schemeClr val="accent1">
                  <a:lumMod val="75000"/>
                </a:schemeClr>
              </a:solidFill>
            </a:endParaRPr>
          </a:p>
        </p:txBody>
      </p:sp>
      <p:cxnSp>
        <p:nvCxnSpPr>
          <p:cNvPr id="17" name="Straight Arrow Connector 16"/>
          <p:cNvCxnSpPr/>
          <p:nvPr/>
        </p:nvCxnSpPr>
        <p:spPr>
          <a:xfrm>
            <a:off x="1688124" y="1865225"/>
            <a:ext cx="934496" cy="753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663066" y="2363875"/>
            <a:ext cx="934496" cy="753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217987" y="2571123"/>
            <a:ext cx="252465" cy="1131079"/>
          </a:xfrm>
          <a:prstGeom prst="rect">
            <a:avLst/>
          </a:prstGeom>
          <a:noFill/>
        </p:spPr>
        <p:txBody>
          <a:bodyPr wrap="square" rtlCol="0">
            <a:spAutoFit/>
          </a:bodyPr>
          <a:lstStyle/>
          <a:p>
            <a:r>
              <a:rPr lang="en-US" sz="1350" dirty="0"/>
              <a:t>.</a:t>
            </a:r>
          </a:p>
          <a:p>
            <a:r>
              <a:rPr lang="en-US" sz="1350" dirty="0"/>
              <a:t>.</a:t>
            </a:r>
          </a:p>
          <a:p>
            <a:r>
              <a:rPr lang="en-US" sz="1350" dirty="0"/>
              <a:t>.</a:t>
            </a:r>
          </a:p>
          <a:p>
            <a:r>
              <a:rPr lang="en-US" sz="1350" dirty="0"/>
              <a:t>.</a:t>
            </a:r>
          </a:p>
          <a:p>
            <a:r>
              <a:rPr lang="en-US" sz="1350" dirty="0"/>
              <a:t>.</a:t>
            </a:r>
            <a:endParaRPr lang="en-SG" sz="1350" dirty="0"/>
          </a:p>
        </p:txBody>
      </p:sp>
      <p:cxnSp>
        <p:nvCxnSpPr>
          <p:cNvPr id="20" name="Straight Arrow Connector 19"/>
          <p:cNvCxnSpPr/>
          <p:nvPr/>
        </p:nvCxnSpPr>
        <p:spPr>
          <a:xfrm>
            <a:off x="1649311" y="3791075"/>
            <a:ext cx="934496" cy="753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921307" y="2795535"/>
            <a:ext cx="513000" cy="7536"/>
          </a:xfrm>
          <a:prstGeom prst="straightConnector1">
            <a:avLst/>
          </a:prstGeom>
          <a:ln>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817995" y="2795535"/>
            <a:ext cx="1443195" cy="7536"/>
          </a:xfrm>
          <a:prstGeom prst="straightConnector1">
            <a:avLst/>
          </a:prstGeom>
          <a:ln>
            <a:solidFill>
              <a:srgbClr val="7030A0"/>
            </a:solidFill>
            <a:prstDash val="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878289" y="2101362"/>
            <a:ext cx="554165" cy="300082"/>
          </a:xfrm>
          <a:prstGeom prst="rect">
            <a:avLst/>
          </a:prstGeom>
          <a:noFill/>
        </p:spPr>
        <p:txBody>
          <a:bodyPr wrap="square" rtlCol="0">
            <a:spAutoFit/>
          </a:bodyPr>
          <a:lstStyle/>
          <a:p>
            <a:r>
              <a:rPr lang="en-US" sz="1350" dirty="0">
                <a:solidFill>
                  <a:srgbClr val="00B0F0"/>
                </a:solidFill>
              </a:rPr>
              <a:t>I2C</a:t>
            </a:r>
            <a:endParaRPr lang="en-SG" sz="1350" dirty="0">
              <a:solidFill>
                <a:srgbClr val="00B0F0"/>
              </a:solidFill>
            </a:endParaRPr>
          </a:p>
        </p:txBody>
      </p:sp>
      <p:sp>
        <p:nvSpPr>
          <p:cNvPr id="26" name="TextBox 25"/>
          <p:cNvSpPr txBox="1"/>
          <p:nvPr/>
        </p:nvSpPr>
        <p:spPr>
          <a:xfrm>
            <a:off x="1930793" y="1635328"/>
            <a:ext cx="554165" cy="300082"/>
          </a:xfrm>
          <a:prstGeom prst="rect">
            <a:avLst/>
          </a:prstGeom>
          <a:noFill/>
        </p:spPr>
        <p:txBody>
          <a:bodyPr wrap="square" rtlCol="0">
            <a:spAutoFit/>
          </a:bodyPr>
          <a:lstStyle/>
          <a:p>
            <a:r>
              <a:rPr lang="en-US" sz="1350" dirty="0">
                <a:solidFill>
                  <a:srgbClr val="00B0F0"/>
                </a:solidFill>
              </a:rPr>
              <a:t>I2C</a:t>
            </a:r>
            <a:endParaRPr lang="en-SG" sz="1350" dirty="0">
              <a:solidFill>
                <a:srgbClr val="00B0F0"/>
              </a:solidFill>
            </a:endParaRPr>
          </a:p>
        </p:txBody>
      </p:sp>
      <p:sp>
        <p:nvSpPr>
          <p:cNvPr id="27" name="TextBox 26"/>
          <p:cNvSpPr txBox="1"/>
          <p:nvPr/>
        </p:nvSpPr>
        <p:spPr>
          <a:xfrm>
            <a:off x="1856875" y="3540619"/>
            <a:ext cx="554165" cy="300082"/>
          </a:xfrm>
          <a:prstGeom prst="rect">
            <a:avLst/>
          </a:prstGeom>
          <a:noFill/>
        </p:spPr>
        <p:txBody>
          <a:bodyPr wrap="square" rtlCol="0">
            <a:spAutoFit/>
          </a:bodyPr>
          <a:lstStyle/>
          <a:p>
            <a:r>
              <a:rPr lang="en-US" sz="1350" dirty="0">
                <a:solidFill>
                  <a:srgbClr val="00B0F0"/>
                </a:solidFill>
              </a:rPr>
              <a:t>I2C</a:t>
            </a:r>
            <a:endParaRPr lang="en-SG" sz="1350" dirty="0">
              <a:solidFill>
                <a:srgbClr val="00B0F0"/>
              </a:solidFill>
            </a:endParaRPr>
          </a:p>
        </p:txBody>
      </p:sp>
      <p:sp>
        <p:nvSpPr>
          <p:cNvPr id="28" name="TextBox 27"/>
          <p:cNvSpPr txBox="1"/>
          <p:nvPr/>
        </p:nvSpPr>
        <p:spPr>
          <a:xfrm>
            <a:off x="3993436" y="2526072"/>
            <a:ext cx="440871" cy="300082"/>
          </a:xfrm>
          <a:prstGeom prst="rect">
            <a:avLst/>
          </a:prstGeom>
          <a:noFill/>
        </p:spPr>
        <p:txBody>
          <a:bodyPr wrap="square" rtlCol="0">
            <a:spAutoFit/>
          </a:bodyPr>
          <a:lstStyle/>
          <a:p>
            <a:r>
              <a:rPr lang="en-US" sz="1350" dirty="0">
                <a:solidFill>
                  <a:srgbClr val="92D050"/>
                </a:solidFill>
              </a:rPr>
              <a:t>SPI</a:t>
            </a:r>
            <a:endParaRPr lang="en-SG" sz="1350" dirty="0">
              <a:solidFill>
                <a:srgbClr val="92D050"/>
              </a:solidFill>
            </a:endParaRPr>
          </a:p>
        </p:txBody>
      </p:sp>
      <p:sp>
        <p:nvSpPr>
          <p:cNvPr id="29" name="TextBox 28"/>
          <p:cNvSpPr txBox="1"/>
          <p:nvPr/>
        </p:nvSpPr>
        <p:spPr>
          <a:xfrm>
            <a:off x="6129369" y="2504008"/>
            <a:ext cx="862902" cy="300082"/>
          </a:xfrm>
          <a:prstGeom prst="rect">
            <a:avLst/>
          </a:prstGeom>
          <a:noFill/>
        </p:spPr>
        <p:txBody>
          <a:bodyPr wrap="square" rtlCol="0">
            <a:spAutoFit/>
          </a:bodyPr>
          <a:lstStyle/>
          <a:p>
            <a:r>
              <a:rPr lang="en-US" sz="1350" dirty="0">
                <a:solidFill>
                  <a:srgbClr val="7030A0"/>
                </a:solidFill>
              </a:rPr>
              <a:t>BLE/ </a:t>
            </a:r>
            <a:r>
              <a:rPr lang="en-US" sz="1350" dirty="0" err="1">
                <a:solidFill>
                  <a:srgbClr val="7030A0"/>
                </a:solidFill>
              </a:rPr>
              <a:t>WiFi</a:t>
            </a:r>
            <a:endParaRPr lang="en-SG" sz="1350" dirty="0">
              <a:solidFill>
                <a:srgbClr val="7030A0"/>
              </a:solidFill>
            </a:endParaRPr>
          </a:p>
        </p:txBody>
      </p:sp>
      <p:sp>
        <p:nvSpPr>
          <p:cNvPr id="30" name="TextBox 29"/>
          <p:cNvSpPr txBox="1"/>
          <p:nvPr/>
        </p:nvSpPr>
        <p:spPr>
          <a:xfrm>
            <a:off x="5068093" y="4395170"/>
            <a:ext cx="1141664" cy="300082"/>
          </a:xfrm>
          <a:prstGeom prst="rect">
            <a:avLst/>
          </a:prstGeom>
          <a:noFill/>
        </p:spPr>
        <p:txBody>
          <a:bodyPr wrap="square" rtlCol="0">
            <a:spAutoFit/>
          </a:bodyPr>
          <a:lstStyle/>
          <a:p>
            <a:r>
              <a:rPr lang="en-US" sz="1350" dirty="0"/>
              <a:t>Wearable</a:t>
            </a:r>
            <a:endParaRPr lang="en-SG" sz="1350" dirty="0"/>
          </a:p>
        </p:txBody>
      </p:sp>
      <p:cxnSp>
        <p:nvCxnSpPr>
          <p:cNvPr id="10" name="Straight Arrow Connector 9"/>
          <p:cNvCxnSpPr/>
          <p:nvPr/>
        </p:nvCxnSpPr>
        <p:spPr>
          <a:xfrm flipV="1">
            <a:off x="1688124" y="1871821"/>
            <a:ext cx="1289789" cy="9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endCxn id="7" idx="1"/>
          </p:cNvCxnSpPr>
          <p:nvPr/>
        </p:nvCxnSpPr>
        <p:spPr>
          <a:xfrm>
            <a:off x="2916142" y="1865226"/>
            <a:ext cx="1511414" cy="937846"/>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821831" y="1657977"/>
            <a:ext cx="816177" cy="300082"/>
          </a:xfrm>
          <a:prstGeom prst="rect">
            <a:avLst/>
          </a:prstGeom>
          <a:noFill/>
          <a:ln w="28575">
            <a:solidFill>
              <a:srgbClr val="FF0000"/>
            </a:solidFill>
          </a:ln>
        </p:spPr>
        <p:txBody>
          <a:bodyPr wrap="square" rtlCol="0">
            <a:spAutoFit/>
          </a:bodyPr>
          <a:lstStyle/>
          <a:p>
            <a:endParaRPr lang="en-SG" sz="1350" dirty="0"/>
          </a:p>
        </p:txBody>
      </p:sp>
      <p:cxnSp>
        <p:nvCxnSpPr>
          <p:cNvPr id="16" name="Straight Arrow Connector 15"/>
          <p:cNvCxnSpPr/>
          <p:nvPr/>
        </p:nvCxnSpPr>
        <p:spPr>
          <a:xfrm>
            <a:off x="5817995" y="2803071"/>
            <a:ext cx="144319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470490" y="1681384"/>
            <a:ext cx="403828" cy="2464160"/>
          </a:xfrm>
          <a:prstGeom prst="rect">
            <a:avLst/>
          </a:prstGeom>
          <a:solidFill>
            <a:schemeClr val="accent3">
              <a:lumMod val="60000"/>
              <a:lumOff val="40000"/>
            </a:schemeClr>
          </a:solidFill>
          <a:ln>
            <a:solidFill>
              <a:schemeClr val="tx1"/>
            </a:solidFill>
          </a:ln>
        </p:spPr>
        <p:txBody>
          <a:bodyPr vert="wordArtVert" wrap="square" rtlCol="0">
            <a:spAutoFit/>
          </a:bodyPr>
          <a:lstStyle/>
          <a:p>
            <a:r>
              <a:rPr lang="en-US" sz="1200" dirty="0"/>
              <a:t>Encryption</a:t>
            </a:r>
            <a:endParaRPr lang="en-SG" sz="1200" dirty="0"/>
          </a:p>
        </p:txBody>
      </p:sp>
      <p:pic>
        <p:nvPicPr>
          <p:cNvPr id="34" name="Picture 33"/>
          <p:cNvPicPr>
            <a:picLocks noChangeAspect="1"/>
          </p:cNvPicPr>
          <p:nvPr/>
        </p:nvPicPr>
        <p:blipFill>
          <a:blip r:embed="rId3"/>
          <a:stretch>
            <a:fillRect/>
          </a:stretch>
        </p:blipFill>
        <p:spPr>
          <a:xfrm>
            <a:off x="1686433" y="1903391"/>
            <a:ext cx="1671974" cy="293535"/>
          </a:xfrm>
          <a:prstGeom prst="rect">
            <a:avLst/>
          </a:prstGeom>
        </p:spPr>
      </p:pic>
      <p:graphicFrame>
        <p:nvGraphicFramePr>
          <p:cNvPr id="11" name="Diagram 10"/>
          <p:cNvGraphicFramePr/>
          <p:nvPr/>
        </p:nvGraphicFramePr>
        <p:xfrm>
          <a:off x="-47970" y="966106"/>
          <a:ext cx="1056623" cy="9387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lstStyle/>
          <a:p>
            <a:fld id="{48F63A3B-78C7-47BE-AE5E-E10140E04643}" type="slidenum">
              <a:rPr lang="en-US" smtClean="0"/>
              <a:t>12</a:t>
            </a:fld>
            <a:endParaRPr lang="en-US" dirty="0"/>
          </a:p>
        </p:txBody>
      </p:sp>
    </p:spTree>
    <p:extLst>
      <p:ext uri="{BB962C8B-B14F-4D97-AF65-F5344CB8AC3E}">
        <p14:creationId xmlns:p14="http://schemas.microsoft.com/office/powerpoint/2010/main" val="19770729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237234" y="146650"/>
            <a:ext cx="4627983" cy="2349289"/>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 name="Title 1"/>
          <p:cNvSpPr>
            <a:spLocks noGrp="1"/>
          </p:cNvSpPr>
          <p:nvPr>
            <p:ph type="title"/>
          </p:nvPr>
        </p:nvSpPr>
        <p:spPr/>
        <p:txBody>
          <a:bodyPr>
            <a:normAutofit/>
          </a:bodyPr>
          <a:lstStyle/>
          <a:p>
            <a:r>
              <a:rPr lang="en-US" sz="3200" dirty="0"/>
              <a:t>System Design</a:t>
            </a:r>
            <a:endParaRPr lang="en-SG" sz="3200">
              <a:ea typeface="Calibri Light"/>
              <a:cs typeface="Calibri Light"/>
            </a:endParaRPr>
          </a:p>
        </p:txBody>
      </p:sp>
      <p:sp>
        <p:nvSpPr>
          <p:cNvPr id="3" name="Content Placeholder 2"/>
          <p:cNvSpPr>
            <a:spLocks noGrp="1"/>
          </p:cNvSpPr>
          <p:nvPr>
            <p:ph idx="1"/>
          </p:nvPr>
        </p:nvSpPr>
        <p:spPr/>
        <p:txBody>
          <a:bodyPr vert="horz" lIns="91440" tIns="45720" rIns="91440" bIns="45720" rtlCol="0" anchor="t">
            <a:normAutofit/>
          </a:bodyPr>
          <a:lstStyle/>
          <a:p>
            <a:r>
              <a:rPr lang="en-US" sz="1800" dirty="0"/>
              <a:t>Three Steps:</a:t>
            </a:r>
            <a:endParaRPr lang="en-US" sz="1800" dirty="0">
              <a:ea typeface="Calibri"/>
              <a:cs typeface="Calibri"/>
            </a:endParaRPr>
          </a:p>
          <a:p>
            <a:pPr lvl="1"/>
            <a:r>
              <a:rPr lang="en-US" sz="1800" dirty="0"/>
              <a:t>Hardware configuration</a:t>
            </a:r>
            <a:endParaRPr lang="en-US" sz="1800" dirty="0">
              <a:ea typeface="Calibri"/>
              <a:cs typeface="Calibri"/>
            </a:endParaRPr>
          </a:p>
          <a:p>
            <a:pPr lvl="1"/>
            <a:r>
              <a:rPr lang="en-US" sz="1800" dirty="0"/>
              <a:t>Real-time data streaming</a:t>
            </a:r>
            <a:endParaRPr lang="en-US" sz="1800" dirty="0">
              <a:ea typeface="Calibri"/>
              <a:cs typeface="Calibri"/>
            </a:endParaRPr>
          </a:p>
          <a:p>
            <a:pPr lvl="1"/>
            <a:r>
              <a:rPr lang="en-US" sz="1800" dirty="0"/>
              <a:t>Inherent sensor noise update</a:t>
            </a:r>
            <a:endParaRPr lang="en-US" sz="1800" dirty="0">
              <a:ea typeface="Calibri"/>
              <a:cs typeface="Calibri"/>
            </a:endParaRPr>
          </a:p>
          <a:p>
            <a:pPr marL="342900" lvl="1" indent="0">
              <a:buNone/>
            </a:pPr>
            <a:endParaRPr lang="en-SG" sz="1800" dirty="0">
              <a:ea typeface="Calibri"/>
              <a:cs typeface="Calibri"/>
            </a:endParaRPr>
          </a:p>
        </p:txBody>
      </p:sp>
      <p:pic>
        <p:nvPicPr>
          <p:cNvPr id="5" name="Content Placeholder 4"/>
          <p:cNvPicPr>
            <a:picLocks noChangeAspect="1"/>
          </p:cNvPicPr>
          <p:nvPr/>
        </p:nvPicPr>
        <p:blipFill>
          <a:blip r:embed="rId3"/>
          <a:stretch>
            <a:fillRect/>
          </a:stretch>
        </p:blipFill>
        <p:spPr>
          <a:xfrm>
            <a:off x="278783" y="2678264"/>
            <a:ext cx="8754386" cy="2362843"/>
          </a:xfrm>
          <a:prstGeom prst="rect">
            <a:avLst/>
          </a:prstGeom>
        </p:spPr>
      </p:pic>
      <p:pic>
        <p:nvPicPr>
          <p:cNvPr id="6" name="Picture 5"/>
          <p:cNvPicPr>
            <a:picLocks noChangeAspect="1"/>
          </p:cNvPicPr>
          <p:nvPr/>
        </p:nvPicPr>
        <p:blipFill>
          <a:blip r:embed="rId4"/>
          <a:stretch>
            <a:fillRect/>
          </a:stretch>
        </p:blipFill>
        <p:spPr>
          <a:xfrm>
            <a:off x="4422080" y="368915"/>
            <a:ext cx="4093270" cy="1932741"/>
          </a:xfrm>
          <a:prstGeom prst="rect">
            <a:avLst/>
          </a:prstGeom>
        </p:spPr>
      </p:pic>
      <p:sp>
        <p:nvSpPr>
          <p:cNvPr id="7" name="Slide Number Placeholder 6"/>
          <p:cNvSpPr>
            <a:spLocks noGrp="1"/>
          </p:cNvSpPr>
          <p:nvPr>
            <p:ph type="sldNum" sz="quarter" idx="12"/>
          </p:nvPr>
        </p:nvSpPr>
        <p:spPr/>
        <p:txBody>
          <a:bodyPr/>
          <a:lstStyle/>
          <a:p>
            <a:fld id="{48F63A3B-78C7-47BE-AE5E-E10140E04643}" type="slidenum">
              <a:rPr lang="en-US" smtClean="0"/>
              <a:t>13</a:t>
            </a:fld>
            <a:endParaRPr lang="en-US" dirty="0"/>
          </a:p>
        </p:txBody>
      </p:sp>
      <p:sp>
        <p:nvSpPr>
          <p:cNvPr id="9" name="TextBox 8"/>
          <p:cNvSpPr txBox="1"/>
          <p:nvPr/>
        </p:nvSpPr>
        <p:spPr>
          <a:xfrm>
            <a:off x="4844351" y="2269541"/>
            <a:ext cx="3754435" cy="276999"/>
          </a:xfrm>
          <a:prstGeom prst="rect">
            <a:avLst/>
          </a:prstGeom>
          <a:noFill/>
        </p:spPr>
        <p:txBody>
          <a:bodyPr wrap="square" rtlCol="0">
            <a:spAutoFit/>
          </a:bodyPr>
          <a:lstStyle/>
          <a:p>
            <a:pPr lvl="1"/>
            <a:r>
              <a:rPr lang="en-US" sz="1200" b="1" dirty="0"/>
              <a:t>Inherent sensor noise update</a:t>
            </a:r>
            <a:endParaRPr lang="en-US" sz="1200" b="1" dirty="0">
              <a:ea typeface="Calibri"/>
              <a:cs typeface="Calibri"/>
            </a:endParaRPr>
          </a:p>
        </p:txBody>
      </p:sp>
    </p:spTree>
    <p:extLst>
      <p:ext uri="{BB962C8B-B14F-4D97-AF65-F5344CB8AC3E}">
        <p14:creationId xmlns:p14="http://schemas.microsoft.com/office/powerpoint/2010/main" val="32996592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Evaluations- User study</a:t>
            </a:r>
            <a:endParaRPr lang="en-SG" sz="3200">
              <a:ea typeface="Calibri Light"/>
              <a:cs typeface="Calibri Light"/>
            </a:endParaRPr>
          </a:p>
        </p:txBody>
      </p:sp>
      <p:sp>
        <p:nvSpPr>
          <p:cNvPr id="3" name="Content Placeholder 2"/>
          <p:cNvSpPr>
            <a:spLocks noGrp="1"/>
          </p:cNvSpPr>
          <p:nvPr>
            <p:ph idx="1"/>
          </p:nvPr>
        </p:nvSpPr>
        <p:spPr>
          <a:xfrm>
            <a:off x="222801" y="1058755"/>
            <a:ext cx="3916137" cy="3235438"/>
          </a:xfrm>
        </p:spPr>
        <p:txBody>
          <a:bodyPr vert="horz" lIns="91440" tIns="45720" rIns="91440" bIns="45720" rtlCol="0" anchor="t">
            <a:normAutofit fontScale="85000" lnSpcReduction="20000"/>
          </a:bodyPr>
          <a:lstStyle/>
          <a:p>
            <a:r>
              <a:rPr lang="en-US" sz="1800" dirty="0"/>
              <a:t>Configured Sampling Rates:</a:t>
            </a:r>
            <a:endParaRPr lang="en-US" sz="1800" dirty="0">
              <a:ea typeface="Calibri"/>
              <a:cs typeface="Calibri"/>
            </a:endParaRPr>
          </a:p>
          <a:p>
            <a:pPr lvl="1"/>
            <a:r>
              <a:rPr lang="en-US" sz="1800" dirty="0"/>
              <a:t>3.13 Hz for accelerometers</a:t>
            </a:r>
            <a:endParaRPr lang="en-US" sz="1800" dirty="0">
              <a:ea typeface="Calibri"/>
              <a:cs typeface="Calibri"/>
            </a:endParaRPr>
          </a:p>
          <a:p>
            <a:pPr lvl="1"/>
            <a:r>
              <a:rPr lang="en-US" sz="1800" dirty="0"/>
              <a:t>0.78 Hz for BMP 388 </a:t>
            </a:r>
            <a:endParaRPr lang="en-US" sz="1800">
              <a:ea typeface="Calibri"/>
              <a:cs typeface="Calibri"/>
            </a:endParaRPr>
          </a:p>
          <a:p>
            <a:pPr lvl="1"/>
            <a:r>
              <a:rPr lang="en-US" sz="1800" dirty="0"/>
              <a:t> 0.125 Hz for MPL3115A2</a:t>
            </a:r>
            <a:endParaRPr lang="en-US" sz="1800" dirty="0">
              <a:ea typeface="Calibri"/>
              <a:cs typeface="Calibri"/>
            </a:endParaRPr>
          </a:p>
          <a:p>
            <a:r>
              <a:rPr lang="en-US" sz="1800" dirty="0"/>
              <a:t>10 Participants (</a:t>
            </a:r>
            <a:r>
              <a:rPr lang="en-SG" sz="1800" dirty="0"/>
              <a:t>5 male, 5 female)</a:t>
            </a:r>
            <a:endParaRPr lang="en-US" sz="1800" dirty="0">
              <a:ea typeface="Calibri"/>
              <a:cs typeface="Calibri"/>
            </a:endParaRPr>
          </a:p>
          <a:p>
            <a:r>
              <a:rPr lang="en-US" sz="1800" dirty="0"/>
              <a:t>Activities (5 minutes each):</a:t>
            </a:r>
            <a:endParaRPr lang="en-US" sz="1800" dirty="0">
              <a:ea typeface="Calibri"/>
              <a:cs typeface="Calibri"/>
            </a:endParaRPr>
          </a:p>
          <a:p>
            <a:pPr lvl="1"/>
            <a:r>
              <a:rPr lang="en-US" sz="1800" dirty="0"/>
              <a:t>Standing</a:t>
            </a:r>
            <a:endParaRPr lang="en-US" sz="1800" dirty="0">
              <a:ea typeface="Calibri"/>
              <a:cs typeface="Calibri"/>
            </a:endParaRPr>
          </a:p>
          <a:p>
            <a:pPr lvl="1"/>
            <a:r>
              <a:rPr lang="en-US" sz="1800" dirty="0"/>
              <a:t>Sitting</a:t>
            </a:r>
            <a:endParaRPr lang="en-US" sz="1800" dirty="0">
              <a:ea typeface="Calibri"/>
              <a:cs typeface="Calibri"/>
            </a:endParaRPr>
          </a:p>
          <a:p>
            <a:pPr lvl="1"/>
            <a:r>
              <a:rPr lang="en-US" sz="1800" dirty="0"/>
              <a:t>Walking</a:t>
            </a:r>
            <a:endParaRPr lang="en-US" sz="1800" dirty="0">
              <a:ea typeface="Calibri"/>
              <a:cs typeface="Calibri"/>
            </a:endParaRPr>
          </a:p>
          <a:p>
            <a:pPr lvl="1"/>
            <a:r>
              <a:rPr lang="en-US" sz="1800" dirty="0"/>
              <a:t>Jogging</a:t>
            </a:r>
            <a:endParaRPr lang="en-US" sz="1800" dirty="0">
              <a:ea typeface="Calibri"/>
              <a:cs typeface="Calibri"/>
            </a:endParaRPr>
          </a:p>
          <a:p>
            <a:pPr lvl="1"/>
            <a:r>
              <a:rPr lang="en-US" sz="1800" dirty="0"/>
              <a:t>Stairs up and down</a:t>
            </a:r>
            <a:endParaRPr lang="en-US" sz="1800" dirty="0">
              <a:ea typeface="Calibri"/>
              <a:cs typeface="Calibri"/>
            </a:endParaRPr>
          </a:p>
          <a:p>
            <a:pPr lvl="1"/>
            <a:r>
              <a:rPr lang="en-US" sz="1800" dirty="0"/>
              <a:t>Elevator up and down</a:t>
            </a:r>
            <a:endParaRPr lang="en-US" sz="1800" dirty="0">
              <a:ea typeface="Calibri"/>
              <a:cs typeface="Calibri"/>
            </a:endParaRPr>
          </a:p>
          <a:p>
            <a:pPr lvl="1"/>
            <a:r>
              <a:rPr lang="en-US" sz="1800" dirty="0"/>
              <a:t>Escalator up and down </a:t>
            </a:r>
            <a:endParaRPr lang="en-US" sz="1800" dirty="0">
              <a:ea typeface="Calibri"/>
              <a:cs typeface="Calibri"/>
            </a:endParaRPr>
          </a:p>
          <a:p>
            <a:pPr lvl="1"/>
            <a:endParaRPr lang="en-US" sz="1800" dirty="0">
              <a:ea typeface="Calibri"/>
              <a:cs typeface="Calibri"/>
            </a:endParaRPr>
          </a:p>
          <a:p>
            <a:pPr marL="0" indent="0">
              <a:buNone/>
            </a:pPr>
            <a:endParaRPr lang="en-US" dirty="0"/>
          </a:p>
          <a:p>
            <a:endParaRPr lang="en-US" dirty="0"/>
          </a:p>
          <a:p>
            <a:pPr marL="0" indent="0">
              <a:buNone/>
            </a:pPr>
            <a:endParaRPr lang="en-SG" dirty="0"/>
          </a:p>
        </p:txBody>
      </p:sp>
      <p:pic>
        <p:nvPicPr>
          <p:cNvPr id="5" name="Picture 4"/>
          <p:cNvPicPr>
            <a:picLocks noChangeAspect="1"/>
          </p:cNvPicPr>
          <p:nvPr/>
        </p:nvPicPr>
        <p:blipFill>
          <a:blip r:embed="rId3"/>
          <a:stretch>
            <a:fillRect/>
          </a:stretch>
        </p:blipFill>
        <p:spPr>
          <a:xfrm>
            <a:off x="4085847" y="2279706"/>
            <a:ext cx="4894868" cy="2367814"/>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t>14</a:t>
            </a:fld>
            <a:endParaRPr lang="en-US" dirty="0"/>
          </a:p>
        </p:txBody>
      </p:sp>
    </p:spTree>
    <p:extLst>
      <p:ext uri="{BB962C8B-B14F-4D97-AF65-F5344CB8AC3E}">
        <p14:creationId xmlns:p14="http://schemas.microsoft.com/office/powerpoint/2010/main" val="14025431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Evaluation - Baselines</a:t>
            </a:r>
            <a:endParaRPr lang="en-SG" sz="3200" dirty="0">
              <a:ea typeface="Calibri Light"/>
              <a:cs typeface="Calibri Light"/>
            </a:endParaRPr>
          </a:p>
        </p:txBody>
      </p:sp>
      <p:pic>
        <p:nvPicPr>
          <p:cNvPr id="6" name="Content Placeholder 5"/>
          <p:cNvPicPr>
            <a:picLocks noGrp="1" noChangeAspect="1"/>
          </p:cNvPicPr>
          <p:nvPr>
            <p:ph idx="1"/>
          </p:nvPr>
        </p:nvPicPr>
        <p:blipFill>
          <a:blip r:embed="rId3"/>
          <a:stretch>
            <a:fillRect/>
          </a:stretch>
        </p:blipFill>
        <p:spPr>
          <a:xfrm>
            <a:off x="966738" y="1139084"/>
            <a:ext cx="2969157" cy="2044534"/>
          </a:xfrm>
          <a:prstGeom prst="rect">
            <a:avLst/>
          </a:prstGeom>
        </p:spPr>
      </p:pic>
      <p:pic>
        <p:nvPicPr>
          <p:cNvPr id="7" name="Picture 6"/>
          <p:cNvPicPr>
            <a:picLocks noChangeAspect="1"/>
          </p:cNvPicPr>
          <p:nvPr/>
        </p:nvPicPr>
        <p:blipFill>
          <a:blip r:embed="rId4"/>
          <a:stretch>
            <a:fillRect/>
          </a:stretch>
        </p:blipFill>
        <p:spPr>
          <a:xfrm>
            <a:off x="4703196" y="1274781"/>
            <a:ext cx="3752426" cy="1977302"/>
          </a:xfrm>
          <a:prstGeom prst="rect">
            <a:avLst/>
          </a:prstGeom>
        </p:spPr>
      </p:pic>
      <p:sp>
        <p:nvSpPr>
          <p:cNvPr id="9" name="Rounded Rectangle 8"/>
          <p:cNvSpPr/>
          <p:nvPr/>
        </p:nvSpPr>
        <p:spPr>
          <a:xfrm>
            <a:off x="2759103" y="3396172"/>
            <a:ext cx="3888187" cy="164493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8" name="Picture 7"/>
          <p:cNvPicPr>
            <a:picLocks noChangeAspect="1"/>
          </p:cNvPicPr>
          <p:nvPr/>
        </p:nvPicPr>
        <p:blipFill>
          <a:blip r:embed="rId5"/>
          <a:stretch>
            <a:fillRect/>
          </a:stretch>
        </p:blipFill>
        <p:spPr>
          <a:xfrm>
            <a:off x="2957885" y="3457228"/>
            <a:ext cx="3558954" cy="1527434"/>
          </a:xfrm>
          <a:prstGeom prst="rect">
            <a:avLst/>
          </a:prstGeom>
        </p:spPr>
      </p:pic>
      <p:sp>
        <p:nvSpPr>
          <p:cNvPr id="11" name="TextBox 10"/>
          <p:cNvSpPr txBox="1"/>
          <p:nvPr/>
        </p:nvSpPr>
        <p:spPr>
          <a:xfrm>
            <a:off x="5565913" y="4679343"/>
            <a:ext cx="858741" cy="261610"/>
          </a:xfrm>
          <a:prstGeom prst="rect">
            <a:avLst/>
          </a:prstGeom>
          <a:solidFill>
            <a:schemeClr val="bg1"/>
          </a:solidFill>
          <a:ln>
            <a:solidFill>
              <a:schemeClr val="tx1"/>
            </a:solidFill>
          </a:ln>
        </p:spPr>
        <p:txBody>
          <a:bodyPr wrap="square" rtlCol="0">
            <a:spAutoFit/>
          </a:bodyPr>
          <a:lstStyle/>
          <a:p>
            <a:r>
              <a:rPr lang="en-US" sz="1100" b="1" dirty="0"/>
              <a:t>DDP-BL</a:t>
            </a:r>
            <a:endParaRPr lang="en-SG" sz="1100" b="1" dirty="0"/>
          </a:p>
        </p:txBody>
      </p:sp>
      <p:sp>
        <p:nvSpPr>
          <p:cNvPr id="3" name="Slide Number Placeholder 2"/>
          <p:cNvSpPr>
            <a:spLocks noGrp="1"/>
          </p:cNvSpPr>
          <p:nvPr>
            <p:ph type="sldNum" sz="quarter" idx="12"/>
          </p:nvPr>
        </p:nvSpPr>
        <p:spPr/>
        <p:txBody>
          <a:bodyPr/>
          <a:lstStyle/>
          <a:p>
            <a:fld id="{48F63A3B-78C7-47BE-AE5E-E10140E04643}" type="slidenum">
              <a:rPr lang="en-US" smtClean="0"/>
              <a:t>15</a:t>
            </a:fld>
            <a:endParaRPr lang="en-US" dirty="0"/>
          </a:p>
        </p:txBody>
      </p:sp>
    </p:spTree>
    <p:extLst>
      <p:ext uri="{BB962C8B-B14F-4D97-AF65-F5344CB8AC3E}">
        <p14:creationId xmlns:p14="http://schemas.microsoft.com/office/powerpoint/2010/main" val="39790861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Evaluations- User level accuracy results</a:t>
            </a:r>
            <a:endParaRPr lang="en-US" sz="3200">
              <a:ea typeface="Calibri Light"/>
              <a:cs typeface="Calibri Light"/>
            </a:endParaRPr>
          </a:p>
        </p:txBody>
      </p:sp>
      <p:pic>
        <p:nvPicPr>
          <p:cNvPr id="5" name="Content Placeholder 4"/>
          <p:cNvPicPr>
            <a:picLocks noGrp="1" noChangeAspect="1"/>
          </p:cNvPicPr>
          <p:nvPr>
            <p:ph idx="1"/>
          </p:nvPr>
        </p:nvPicPr>
        <p:blipFill>
          <a:blip r:embed="rId3"/>
          <a:stretch>
            <a:fillRect/>
          </a:stretch>
        </p:blipFill>
        <p:spPr>
          <a:xfrm>
            <a:off x="1846391" y="1370013"/>
            <a:ext cx="5451218" cy="3262312"/>
          </a:xfrm>
          <a:prstGeom prst="rect">
            <a:avLst/>
          </a:prstGeom>
        </p:spPr>
      </p:pic>
      <p:sp>
        <p:nvSpPr>
          <p:cNvPr id="4" name="Rectangle 3"/>
          <p:cNvSpPr/>
          <p:nvPr/>
        </p:nvSpPr>
        <p:spPr>
          <a:xfrm>
            <a:off x="3471863" y="1557338"/>
            <a:ext cx="2838450" cy="2047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Rounded Rectangle 5"/>
          <p:cNvSpPr/>
          <p:nvPr/>
        </p:nvSpPr>
        <p:spPr>
          <a:xfrm>
            <a:off x="3429000" y="3109913"/>
            <a:ext cx="2933700" cy="1714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Rounded Rectangle 6"/>
          <p:cNvSpPr/>
          <p:nvPr/>
        </p:nvSpPr>
        <p:spPr>
          <a:xfrm>
            <a:off x="3471863" y="2319338"/>
            <a:ext cx="2838450" cy="1952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Rounded Rectangle 7"/>
          <p:cNvSpPr/>
          <p:nvPr/>
        </p:nvSpPr>
        <p:spPr>
          <a:xfrm>
            <a:off x="3390900" y="3814764"/>
            <a:ext cx="2919413"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Down Arrow 8"/>
          <p:cNvSpPr/>
          <p:nvPr/>
        </p:nvSpPr>
        <p:spPr>
          <a:xfrm rot="5400000">
            <a:off x="6684898" y="1199686"/>
            <a:ext cx="290512" cy="9349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Down Arrow 9"/>
          <p:cNvSpPr/>
          <p:nvPr/>
        </p:nvSpPr>
        <p:spPr>
          <a:xfrm rot="5400000">
            <a:off x="6688989" y="1943148"/>
            <a:ext cx="288116" cy="9291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Down Arrow 10"/>
          <p:cNvSpPr/>
          <p:nvPr/>
        </p:nvSpPr>
        <p:spPr>
          <a:xfrm rot="5400000">
            <a:off x="6681952" y="2744639"/>
            <a:ext cx="329318" cy="9019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 name="Down Arrow 11"/>
          <p:cNvSpPr/>
          <p:nvPr/>
        </p:nvSpPr>
        <p:spPr>
          <a:xfrm rot="5400000">
            <a:off x="6639301" y="3467444"/>
            <a:ext cx="329318" cy="9019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Slide Number Placeholder 2"/>
          <p:cNvSpPr>
            <a:spLocks noGrp="1"/>
          </p:cNvSpPr>
          <p:nvPr>
            <p:ph type="sldNum" sz="quarter" idx="12"/>
          </p:nvPr>
        </p:nvSpPr>
        <p:spPr/>
        <p:txBody>
          <a:bodyPr/>
          <a:lstStyle/>
          <a:p>
            <a:fld id="{48F63A3B-78C7-47BE-AE5E-E10140E04643}" type="slidenum">
              <a:rPr lang="en-US" smtClean="0"/>
              <a:t>16</a:t>
            </a:fld>
            <a:endParaRPr lang="en-US" dirty="0"/>
          </a:p>
        </p:txBody>
      </p:sp>
    </p:spTree>
    <p:extLst>
      <p:ext uri="{BB962C8B-B14F-4D97-AF65-F5344CB8AC3E}">
        <p14:creationId xmlns:p14="http://schemas.microsoft.com/office/powerpoint/2010/main" val="2274683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Evaluation –Latency results </a:t>
            </a:r>
            <a:endParaRPr lang="en-SG" sz="3200" dirty="0">
              <a:ea typeface="Calibri Light"/>
              <a:cs typeface="Calibri Light"/>
            </a:endParaRPr>
          </a:p>
        </p:txBody>
      </p:sp>
      <p:pic>
        <p:nvPicPr>
          <p:cNvPr id="4" name="Content Placeholder 3"/>
          <p:cNvPicPr>
            <a:picLocks noGrp="1" noChangeAspect="1"/>
          </p:cNvPicPr>
          <p:nvPr>
            <p:ph idx="1"/>
          </p:nvPr>
        </p:nvPicPr>
        <p:blipFill>
          <a:blip r:embed="rId3"/>
          <a:stretch>
            <a:fillRect/>
          </a:stretch>
        </p:blipFill>
        <p:spPr>
          <a:xfrm>
            <a:off x="400392" y="1375884"/>
            <a:ext cx="5286246" cy="2344737"/>
          </a:xfrm>
          <a:prstGeom prst="rect">
            <a:avLst/>
          </a:prstGeom>
        </p:spPr>
      </p:pic>
      <p:sp>
        <p:nvSpPr>
          <p:cNvPr id="5" name="TextBox 4"/>
          <p:cNvSpPr txBox="1"/>
          <p:nvPr/>
        </p:nvSpPr>
        <p:spPr>
          <a:xfrm>
            <a:off x="5630209" y="1676717"/>
            <a:ext cx="3418541" cy="2239074"/>
          </a:xfrm>
          <a:prstGeom prst="rect">
            <a:avLst/>
          </a:prstGeom>
          <a:noFill/>
        </p:spPr>
        <p:txBody>
          <a:bodyPr wrap="square" rtlCol="0">
            <a:spAutoFit/>
          </a:bodyPr>
          <a:lstStyle/>
          <a:p>
            <a:pPr marL="285750" indent="-285750">
              <a:buFont typeface="Arial" panose="020B0604020202020204" pitchFamily="34" charset="0"/>
              <a:buChar char="•"/>
            </a:pPr>
            <a:r>
              <a:rPr lang="en-US" dirty="0" err="1"/>
              <a:t>SeRaNDiP</a:t>
            </a:r>
            <a:r>
              <a:rPr lang="en-US" dirty="0"/>
              <a:t> w.r.t accelerometer </a:t>
            </a:r>
            <a:endParaRPr lang="en-US" dirty="0" smtClean="0"/>
          </a:p>
          <a:p>
            <a:r>
              <a:rPr lang="en-US" sz="1400" dirty="0"/>
              <a:t> </a:t>
            </a:r>
            <a:r>
              <a:rPr lang="en-US" sz="1400" dirty="0" smtClean="0"/>
              <a:t>        </a:t>
            </a:r>
            <a:r>
              <a:rPr lang="en-US" sz="2000" dirty="0" smtClean="0">
                <a:solidFill>
                  <a:srgbClr val="FF0000"/>
                </a:solidFill>
              </a:rPr>
              <a:t>1.4 </a:t>
            </a:r>
            <a:r>
              <a:rPr lang="en-US" sz="2000" dirty="0">
                <a:solidFill>
                  <a:srgbClr val="FF0000"/>
                </a:solidFill>
              </a:rPr>
              <a:t>X, </a:t>
            </a:r>
            <a:r>
              <a:rPr lang="en-US" sz="2000" dirty="0" smtClean="0">
                <a:solidFill>
                  <a:srgbClr val="FF0000"/>
                </a:solidFill>
              </a:rPr>
              <a:t>-1596X </a:t>
            </a:r>
            <a:r>
              <a:rPr lang="en-US" sz="2000" dirty="0" smtClean="0"/>
              <a:t>times</a:t>
            </a:r>
            <a:r>
              <a:rPr lang="en-US" sz="2000" dirty="0" smtClean="0">
                <a:solidFill>
                  <a:srgbClr val="FF0000"/>
                </a:solidFill>
              </a:rPr>
              <a:t> </a:t>
            </a:r>
            <a:r>
              <a:rPr lang="en-US" dirty="0" smtClean="0"/>
              <a:t>faster than baselines</a:t>
            </a:r>
          </a:p>
          <a:p>
            <a:endParaRPr lang="en-US" sz="1400" dirty="0"/>
          </a:p>
          <a:p>
            <a:pPr marL="285750" indent="-285750">
              <a:buFont typeface="Arial" panose="020B0604020202020204" pitchFamily="34" charset="0"/>
              <a:buChar char="•"/>
            </a:pPr>
            <a:r>
              <a:rPr lang="en-US" sz="1400" dirty="0"/>
              <a:t> </a:t>
            </a:r>
            <a:r>
              <a:rPr lang="en-US" dirty="0" err="1"/>
              <a:t>SeRaNDiP</a:t>
            </a:r>
            <a:r>
              <a:rPr lang="en-US" dirty="0"/>
              <a:t> w.r.t. barometer </a:t>
            </a:r>
          </a:p>
          <a:p>
            <a:r>
              <a:rPr lang="en-US" sz="1400" dirty="0" smtClean="0"/>
              <a:t>        </a:t>
            </a:r>
            <a:r>
              <a:rPr lang="en-US" sz="2000" dirty="0" smtClean="0">
                <a:solidFill>
                  <a:srgbClr val="FF0000"/>
                </a:solidFill>
              </a:rPr>
              <a:t>1.4X-3334X </a:t>
            </a:r>
            <a:r>
              <a:rPr lang="en-US" dirty="0"/>
              <a:t>times faster than baselines</a:t>
            </a:r>
          </a:p>
          <a:p>
            <a:endParaRPr lang="en-SG" sz="1350" dirty="0"/>
          </a:p>
        </p:txBody>
      </p:sp>
      <p:sp>
        <p:nvSpPr>
          <p:cNvPr id="3" name="Rounded Rectangle 2"/>
          <p:cNvSpPr/>
          <p:nvPr/>
        </p:nvSpPr>
        <p:spPr>
          <a:xfrm>
            <a:off x="1202532" y="3157538"/>
            <a:ext cx="252412" cy="2714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Rounded Rectangle 6"/>
          <p:cNvSpPr/>
          <p:nvPr/>
        </p:nvSpPr>
        <p:spPr>
          <a:xfrm>
            <a:off x="2321719" y="3157538"/>
            <a:ext cx="252412" cy="2714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Rounded Rectangle 7"/>
          <p:cNvSpPr/>
          <p:nvPr/>
        </p:nvSpPr>
        <p:spPr>
          <a:xfrm>
            <a:off x="3474244" y="3157538"/>
            <a:ext cx="252412" cy="2714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Rounded Rectangle 8"/>
          <p:cNvSpPr/>
          <p:nvPr/>
        </p:nvSpPr>
        <p:spPr>
          <a:xfrm>
            <a:off x="4572000" y="3081338"/>
            <a:ext cx="252412" cy="2714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TextBox 10"/>
          <p:cNvSpPr txBox="1"/>
          <p:nvPr/>
        </p:nvSpPr>
        <p:spPr>
          <a:xfrm>
            <a:off x="1709738" y="4015803"/>
            <a:ext cx="2781300" cy="369332"/>
          </a:xfrm>
          <a:prstGeom prst="rect">
            <a:avLst/>
          </a:prstGeom>
          <a:solidFill>
            <a:srgbClr val="FFFF00"/>
          </a:solidFill>
          <a:ln>
            <a:solidFill>
              <a:srgbClr val="FF0000"/>
            </a:solidFill>
          </a:ln>
        </p:spPr>
        <p:txBody>
          <a:bodyPr wrap="square" rtlCol="0">
            <a:spAutoFit/>
          </a:bodyPr>
          <a:lstStyle/>
          <a:p>
            <a:r>
              <a:rPr lang="en-US" dirty="0" err="1" smtClean="0"/>
              <a:t>SeRaNDiP</a:t>
            </a:r>
            <a:r>
              <a:rPr lang="en-US" dirty="0" smtClean="0"/>
              <a:t> is </a:t>
            </a:r>
            <a:r>
              <a:rPr lang="en-US" dirty="0" smtClean="0">
                <a:solidFill>
                  <a:srgbClr val="FF0000"/>
                </a:solidFill>
              </a:rPr>
              <a:t>the fastest </a:t>
            </a:r>
            <a:r>
              <a:rPr lang="en-US" dirty="0" smtClean="0"/>
              <a:t>!!!</a:t>
            </a:r>
            <a:endParaRPr lang="en-SG" dirty="0"/>
          </a:p>
        </p:txBody>
      </p:sp>
      <p:sp>
        <p:nvSpPr>
          <p:cNvPr id="6" name="Slide Number Placeholder 5"/>
          <p:cNvSpPr>
            <a:spLocks noGrp="1"/>
          </p:cNvSpPr>
          <p:nvPr>
            <p:ph type="sldNum" sz="quarter" idx="12"/>
          </p:nvPr>
        </p:nvSpPr>
        <p:spPr/>
        <p:txBody>
          <a:bodyPr/>
          <a:lstStyle/>
          <a:p>
            <a:fld id="{48F63A3B-78C7-47BE-AE5E-E10140E04643}" type="slidenum">
              <a:rPr lang="en-US" smtClean="0"/>
              <a:t>17</a:t>
            </a:fld>
            <a:endParaRPr lang="en-US" dirty="0"/>
          </a:p>
        </p:txBody>
      </p:sp>
    </p:spTree>
    <p:extLst>
      <p:ext uri="{BB962C8B-B14F-4D97-AF65-F5344CB8AC3E}">
        <p14:creationId xmlns:p14="http://schemas.microsoft.com/office/powerpoint/2010/main" val="15524120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Evaluation- Energy results</a:t>
            </a:r>
            <a:endParaRPr lang="en-SG" sz="3200" dirty="0">
              <a:ea typeface="Calibri Light"/>
              <a:cs typeface="Calibri Light"/>
            </a:endParaRPr>
          </a:p>
        </p:txBody>
      </p:sp>
      <p:pic>
        <p:nvPicPr>
          <p:cNvPr id="5" name="Content Placeholder 4"/>
          <p:cNvPicPr>
            <a:picLocks noGrp="1" noChangeAspect="1"/>
          </p:cNvPicPr>
          <p:nvPr>
            <p:ph idx="1"/>
          </p:nvPr>
        </p:nvPicPr>
        <p:blipFill>
          <a:blip r:embed="rId3"/>
          <a:stretch>
            <a:fillRect/>
          </a:stretch>
        </p:blipFill>
        <p:spPr>
          <a:xfrm>
            <a:off x="628650" y="1563555"/>
            <a:ext cx="5772150" cy="2089018"/>
          </a:xfrm>
          <a:prstGeom prst="rect">
            <a:avLst/>
          </a:prstGeom>
        </p:spPr>
      </p:pic>
      <p:sp>
        <p:nvSpPr>
          <p:cNvPr id="7" name="Rectangle 6"/>
          <p:cNvSpPr/>
          <p:nvPr/>
        </p:nvSpPr>
        <p:spPr>
          <a:xfrm>
            <a:off x="6069810" y="1880632"/>
            <a:ext cx="3119437" cy="1815882"/>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sz="1600" dirty="0" err="1"/>
              <a:t>SeRaNDiP</a:t>
            </a:r>
            <a:r>
              <a:rPr lang="en-US" sz="1600" dirty="0"/>
              <a:t> w.r.t. </a:t>
            </a:r>
            <a:r>
              <a:rPr lang="en-US" sz="1600" dirty="0" smtClean="0"/>
              <a:t>accelerometer </a:t>
            </a:r>
            <a:endParaRPr lang="en-US" sz="1600" dirty="0"/>
          </a:p>
          <a:p>
            <a:r>
              <a:rPr lang="en-US" sz="1600" dirty="0" smtClean="0"/>
              <a:t>        </a:t>
            </a:r>
            <a:r>
              <a:rPr lang="en-US" sz="1600" dirty="0" smtClean="0">
                <a:solidFill>
                  <a:srgbClr val="FF0000"/>
                </a:solidFill>
              </a:rPr>
              <a:t>1.4X-11.2X</a:t>
            </a:r>
            <a:r>
              <a:rPr lang="en-US" sz="1600" dirty="0" smtClean="0"/>
              <a:t> </a:t>
            </a:r>
            <a:r>
              <a:rPr lang="en-US" sz="1600" dirty="0"/>
              <a:t>lower  compared to baselines</a:t>
            </a:r>
          </a:p>
          <a:p>
            <a:endParaRPr lang="en-US" sz="1600" dirty="0"/>
          </a:p>
          <a:p>
            <a:pPr marL="285750" indent="-285750">
              <a:buFont typeface="Arial" panose="020B0604020202020204" pitchFamily="34" charset="0"/>
              <a:buChar char="•"/>
            </a:pPr>
            <a:r>
              <a:rPr lang="en-US" sz="1600" dirty="0" err="1"/>
              <a:t>SeRaNDiP</a:t>
            </a:r>
            <a:r>
              <a:rPr lang="en-US" sz="1600" dirty="0"/>
              <a:t> w.r.t. barometer </a:t>
            </a:r>
          </a:p>
          <a:p>
            <a:r>
              <a:rPr lang="en-US" sz="1600" dirty="0" smtClean="0"/>
              <a:t>         </a:t>
            </a:r>
            <a:r>
              <a:rPr lang="en-US" sz="1600" dirty="0">
                <a:solidFill>
                  <a:srgbClr val="FF0000"/>
                </a:solidFill>
              </a:rPr>
              <a:t>1.2X -10.7X </a:t>
            </a:r>
            <a:r>
              <a:rPr lang="en-US" sz="1600" dirty="0"/>
              <a:t>lower compared to </a:t>
            </a:r>
            <a:r>
              <a:rPr lang="en-US" sz="1600" dirty="0" smtClean="0"/>
              <a:t>baselines</a:t>
            </a:r>
            <a:endParaRPr lang="en-SG" sz="1600" dirty="0"/>
          </a:p>
        </p:txBody>
      </p:sp>
      <p:sp>
        <p:nvSpPr>
          <p:cNvPr id="6" name="Rounded Rectangle 5"/>
          <p:cNvSpPr/>
          <p:nvPr/>
        </p:nvSpPr>
        <p:spPr>
          <a:xfrm flipV="1">
            <a:off x="1328738" y="2881312"/>
            <a:ext cx="242886" cy="2762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Rounded Rectangle 7"/>
          <p:cNvSpPr/>
          <p:nvPr/>
        </p:nvSpPr>
        <p:spPr>
          <a:xfrm>
            <a:off x="2588420" y="2976562"/>
            <a:ext cx="252412" cy="17621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Rounded Rectangle 8"/>
          <p:cNvSpPr/>
          <p:nvPr/>
        </p:nvSpPr>
        <p:spPr>
          <a:xfrm>
            <a:off x="3857628" y="2876550"/>
            <a:ext cx="211928" cy="2714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Rounded Rectangle 9"/>
          <p:cNvSpPr/>
          <p:nvPr/>
        </p:nvSpPr>
        <p:spPr>
          <a:xfrm>
            <a:off x="5086352" y="2885809"/>
            <a:ext cx="252412" cy="2714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TextBox 10"/>
          <p:cNvSpPr txBox="1"/>
          <p:nvPr/>
        </p:nvSpPr>
        <p:spPr>
          <a:xfrm>
            <a:off x="1450181" y="3991991"/>
            <a:ext cx="5216541" cy="369332"/>
          </a:xfrm>
          <a:prstGeom prst="rect">
            <a:avLst/>
          </a:prstGeom>
          <a:solidFill>
            <a:srgbClr val="FFFF00"/>
          </a:solidFill>
          <a:ln>
            <a:solidFill>
              <a:srgbClr val="FF0000"/>
            </a:solidFill>
          </a:ln>
        </p:spPr>
        <p:txBody>
          <a:bodyPr wrap="square" rtlCol="0">
            <a:spAutoFit/>
          </a:bodyPr>
          <a:lstStyle/>
          <a:p>
            <a:r>
              <a:rPr lang="en-US" dirty="0" err="1" smtClean="0"/>
              <a:t>SeRaNDiP</a:t>
            </a:r>
            <a:r>
              <a:rPr lang="en-US" dirty="0" smtClean="0"/>
              <a:t> has </a:t>
            </a:r>
            <a:r>
              <a:rPr lang="en-US" dirty="0" smtClean="0">
                <a:solidFill>
                  <a:srgbClr val="FF0000"/>
                </a:solidFill>
              </a:rPr>
              <a:t>the lowest energy consumption </a:t>
            </a:r>
            <a:r>
              <a:rPr lang="en-US" dirty="0" smtClean="0"/>
              <a:t>!!!</a:t>
            </a:r>
            <a:endParaRPr lang="en-SG" dirty="0"/>
          </a:p>
        </p:txBody>
      </p:sp>
      <p:sp>
        <p:nvSpPr>
          <p:cNvPr id="3" name="Slide Number Placeholder 2"/>
          <p:cNvSpPr>
            <a:spLocks noGrp="1"/>
          </p:cNvSpPr>
          <p:nvPr>
            <p:ph type="sldNum" sz="quarter" idx="12"/>
          </p:nvPr>
        </p:nvSpPr>
        <p:spPr/>
        <p:txBody>
          <a:bodyPr/>
          <a:lstStyle/>
          <a:p>
            <a:fld id="{48F63A3B-78C7-47BE-AE5E-E10140E04643}" type="slidenum">
              <a:rPr lang="en-US" smtClean="0"/>
              <a:t>18</a:t>
            </a:fld>
            <a:endParaRPr lang="en-US" dirty="0"/>
          </a:p>
        </p:txBody>
      </p:sp>
    </p:spTree>
    <p:extLst>
      <p:ext uri="{BB962C8B-B14F-4D97-AF65-F5344CB8AC3E}">
        <p14:creationId xmlns:p14="http://schemas.microsoft.com/office/powerpoint/2010/main" val="12100331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Evaluation – Robustness to environment temperature variation</a:t>
            </a:r>
            <a:endParaRPr lang="en-SG" sz="3200">
              <a:ea typeface="Calibri Light"/>
              <a:cs typeface="Calibri Light"/>
            </a:endParaRPr>
          </a:p>
        </p:txBody>
      </p:sp>
      <p:pic>
        <p:nvPicPr>
          <p:cNvPr id="5" name="Content Placeholder 4"/>
          <p:cNvPicPr>
            <a:picLocks noGrp="1" noChangeAspect="1"/>
          </p:cNvPicPr>
          <p:nvPr>
            <p:ph idx="1"/>
          </p:nvPr>
        </p:nvPicPr>
        <p:blipFill>
          <a:blip r:embed="rId3"/>
          <a:stretch>
            <a:fillRect/>
          </a:stretch>
        </p:blipFill>
        <p:spPr>
          <a:xfrm>
            <a:off x="182905" y="1268016"/>
            <a:ext cx="3041403" cy="1873929"/>
          </a:xfrm>
          <a:prstGeom prst="rect">
            <a:avLst/>
          </a:prstGeom>
        </p:spPr>
      </p:pic>
      <p:pic>
        <p:nvPicPr>
          <p:cNvPr id="6" name="Picture 5"/>
          <p:cNvPicPr>
            <a:picLocks noChangeAspect="1"/>
          </p:cNvPicPr>
          <p:nvPr/>
        </p:nvPicPr>
        <p:blipFill>
          <a:blip r:embed="rId4"/>
          <a:stretch>
            <a:fillRect/>
          </a:stretch>
        </p:blipFill>
        <p:spPr>
          <a:xfrm>
            <a:off x="375558" y="3093866"/>
            <a:ext cx="2493824" cy="1712177"/>
          </a:xfrm>
          <a:prstGeom prst="rect">
            <a:avLst/>
          </a:prstGeom>
        </p:spPr>
      </p:pic>
      <p:pic>
        <p:nvPicPr>
          <p:cNvPr id="7" name="Picture 6"/>
          <p:cNvPicPr>
            <a:picLocks noChangeAspect="1"/>
          </p:cNvPicPr>
          <p:nvPr/>
        </p:nvPicPr>
        <p:blipFill>
          <a:blip r:embed="rId5"/>
          <a:stretch>
            <a:fillRect/>
          </a:stretch>
        </p:blipFill>
        <p:spPr>
          <a:xfrm>
            <a:off x="3170962" y="1427125"/>
            <a:ext cx="2985407" cy="1866814"/>
          </a:xfrm>
          <a:prstGeom prst="rect">
            <a:avLst/>
          </a:prstGeom>
        </p:spPr>
      </p:pic>
      <p:pic>
        <p:nvPicPr>
          <p:cNvPr id="8" name="Picture 7"/>
          <p:cNvPicPr>
            <a:picLocks noChangeAspect="1"/>
          </p:cNvPicPr>
          <p:nvPr/>
        </p:nvPicPr>
        <p:blipFill>
          <a:blip r:embed="rId6"/>
          <a:stretch>
            <a:fillRect/>
          </a:stretch>
        </p:blipFill>
        <p:spPr>
          <a:xfrm>
            <a:off x="3306478" y="3293939"/>
            <a:ext cx="2849891" cy="1701071"/>
          </a:xfrm>
          <a:prstGeom prst="rect">
            <a:avLst/>
          </a:prstGeom>
        </p:spPr>
      </p:pic>
      <p:pic>
        <p:nvPicPr>
          <p:cNvPr id="9" name="Picture 8"/>
          <p:cNvPicPr>
            <a:picLocks noChangeAspect="1"/>
          </p:cNvPicPr>
          <p:nvPr/>
        </p:nvPicPr>
        <p:blipFill>
          <a:blip r:embed="rId7"/>
          <a:stretch>
            <a:fillRect/>
          </a:stretch>
        </p:blipFill>
        <p:spPr>
          <a:xfrm>
            <a:off x="6212365" y="2008414"/>
            <a:ext cx="2839119" cy="1609525"/>
          </a:xfrm>
          <a:prstGeom prst="rect">
            <a:avLst/>
          </a:prstGeom>
        </p:spPr>
      </p:pic>
      <p:sp>
        <p:nvSpPr>
          <p:cNvPr id="4" name="TextBox 3"/>
          <p:cNvSpPr txBox="1"/>
          <p:nvPr/>
        </p:nvSpPr>
        <p:spPr>
          <a:xfrm>
            <a:off x="6156369" y="3730936"/>
            <a:ext cx="2967037" cy="923330"/>
          </a:xfrm>
          <a:prstGeom prst="rect">
            <a:avLst/>
          </a:prstGeom>
          <a:solidFill>
            <a:srgbClr val="FFFF00"/>
          </a:solidFill>
          <a:ln>
            <a:solidFill>
              <a:srgbClr val="FF0000"/>
            </a:solidFill>
          </a:ln>
        </p:spPr>
        <p:txBody>
          <a:bodyPr wrap="square" rtlCol="0">
            <a:spAutoFit/>
          </a:bodyPr>
          <a:lstStyle/>
          <a:p>
            <a:r>
              <a:rPr lang="en-US" dirty="0" smtClean="0">
                <a:solidFill>
                  <a:srgbClr val="FF0000"/>
                </a:solidFill>
              </a:rPr>
              <a:t>Validates </a:t>
            </a:r>
            <a:r>
              <a:rPr lang="en-US" dirty="0" err="1" smtClean="0">
                <a:solidFill>
                  <a:srgbClr val="FF0000"/>
                </a:solidFill>
              </a:rPr>
              <a:t>SeRaNDiP’s</a:t>
            </a:r>
            <a:r>
              <a:rPr lang="en-US" dirty="0" smtClean="0">
                <a:solidFill>
                  <a:srgbClr val="FF0000"/>
                </a:solidFill>
              </a:rPr>
              <a:t> robustness</a:t>
            </a:r>
            <a:r>
              <a:rPr lang="en-US" dirty="0" smtClean="0"/>
              <a:t> to environmental temperature variations</a:t>
            </a:r>
            <a:endParaRPr lang="en-SG" dirty="0"/>
          </a:p>
        </p:txBody>
      </p:sp>
      <p:sp>
        <p:nvSpPr>
          <p:cNvPr id="3" name="Slide Number Placeholder 2"/>
          <p:cNvSpPr>
            <a:spLocks noGrp="1"/>
          </p:cNvSpPr>
          <p:nvPr>
            <p:ph type="sldNum" sz="quarter" idx="12"/>
          </p:nvPr>
        </p:nvSpPr>
        <p:spPr/>
        <p:txBody>
          <a:bodyPr/>
          <a:lstStyle/>
          <a:p>
            <a:fld id="{48F63A3B-78C7-47BE-AE5E-E10140E04643}" type="slidenum">
              <a:rPr lang="en-US" smtClean="0"/>
              <a:t>19</a:t>
            </a:fld>
            <a:endParaRPr lang="en-US" dirty="0"/>
          </a:p>
        </p:txBody>
      </p:sp>
    </p:spTree>
    <p:extLst>
      <p:ext uri="{BB962C8B-B14F-4D97-AF65-F5344CB8AC3E}">
        <p14:creationId xmlns:p14="http://schemas.microsoft.com/office/powerpoint/2010/main" val="34135581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968C-18AF-C091-9FEB-3114BBB6AB46}"/>
              </a:ext>
            </a:extLst>
          </p:cNvPr>
          <p:cNvSpPr>
            <a:spLocks noGrp="1"/>
          </p:cNvSpPr>
          <p:nvPr>
            <p:ph type="title"/>
          </p:nvPr>
        </p:nvSpPr>
        <p:spPr>
          <a:xfrm>
            <a:off x="483798" y="394486"/>
            <a:ext cx="4877041" cy="895302"/>
          </a:xfrm>
        </p:spPr>
        <p:txBody>
          <a:bodyPr anchor="b">
            <a:noAutofit/>
          </a:bodyPr>
          <a:lstStyle/>
          <a:p>
            <a:r>
              <a:rPr lang="en-US" sz="3200" dirty="0">
                <a:ea typeface="Calibri Light"/>
                <a:cs typeface="Calibri Light"/>
              </a:rPr>
              <a:t>Wearable community sensing</a:t>
            </a:r>
            <a:endParaRPr lang="en-US" sz="3200">
              <a:cs typeface="Calibri Light"/>
            </a:endParaRPr>
          </a:p>
        </p:txBody>
      </p:sp>
      <p:sp>
        <p:nvSpPr>
          <p:cNvPr id="8" name="Content Placeholder 7">
            <a:extLst>
              <a:ext uri="{FF2B5EF4-FFF2-40B4-BE49-F238E27FC236}">
                <a16:creationId xmlns:a16="http://schemas.microsoft.com/office/drawing/2014/main" id="{AF47FD3F-9F89-0093-1826-7B97DA5B9B84}"/>
              </a:ext>
            </a:extLst>
          </p:cNvPr>
          <p:cNvSpPr>
            <a:spLocks noGrp="1"/>
          </p:cNvSpPr>
          <p:nvPr>
            <p:ph idx="1"/>
          </p:nvPr>
        </p:nvSpPr>
        <p:spPr>
          <a:xfrm>
            <a:off x="234217" y="1735727"/>
            <a:ext cx="4686725" cy="1811956"/>
          </a:xfrm>
        </p:spPr>
        <p:txBody>
          <a:bodyPr anchor="ctr">
            <a:normAutofit/>
          </a:bodyPr>
          <a:lstStyle/>
          <a:p>
            <a:pPr>
              <a:lnSpc>
                <a:spcPct val="100000"/>
              </a:lnSpc>
              <a:spcBef>
                <a:spcPts val="0"/>
              </a:spcBef>
            </a:pPr>
            <a:r>
              <a:rPr lang="en-US" sz="2000" dirty="0">
                <a:cs typeface="Calibri"/>
              </a:rPr>
              <a:t>Provides analysis on community </a:t>
            </a:r>
            <a:r>
              <a:rPr lang="en-US" sz="2000" dirty="0">
                <a:solidFill>
                  <a:srgbClr val="FF0000"/>
                </a:solidFill>
                <a:cs typeface="Calibri"/>
              </a:rPr>
              <a:t> not individuals </a:t>
            </a:r>
            <a:r>
              <a:rPr lang="en-US" sz="2000" dirty="0">
                <a:cs typeface="Calibri"/>
              </a:rPr>
              <a:t>based on wearable devices' inputs</a:t>
            </a:r>
            <a:endParaRPr lang="en-SG" sz="2000" dirty="0">
              <a:cs typeface="Calibri"/>
            </a:endParaRPr>
          </a:p>
          <a:p>
            <a:endParaRPr lang="en-US" sz="1400" dirty="0">
              <a:cs typeface="Calibri"/>
            </a:endParaRPr>
          </a:p>
        </p:txBody>
      </p:sp>
      <p:pic>
        <p:nvPicPr>
          <p:cNvPr id="4" name="Content Placeholder 3" descr="A diagram of a computer network&#10;&#10;Description automatically generated">
            <a:extLst>
              <a:ext uri="{FF2B5EF4-FFF2-40B4-BE49-F238E27FC236}">
                <a16:creationId xmlns:a16="http://schemas.microsoft.com/office/drawing/2014/main" id="{474A54CE-54B3-DE10-C32A-CE9A735E3962}"/>
              </a:ext>
            </a:extLst>
          </p:cNvPr>
          <p:cNvPicPr>
            <a:picLocks noChangeAspect="1"/>
          </p:cNvPicPr>
          <p:nvPr/>
        </p:nvPicPr>
        <p:blipFill>
          <a:blip r:embed="rId3"/>
          <a:stretch>
            <a:fillRect/>
          </a:stretch>
        </p:blipFill>
        <p:spPr>
          <a:xfrm>
            <a:off x="4790048" y="219512"/>
            <a:ext cx="4059844" cy="4842903"/>
          </a:xfrm>
          <a:prstGeom prst="rect">
            <a:avLst/>
          </a:prstGeom>
        </p:spPr>
      </p:pic>
      <p:sp>
        <p:nvSpPr>
          <p:cNvPr id="18" name="TextBox 17">
            <a:extLst>
              <a:ext uri="{FF2B5EF4-FFF2-40B4-BE49-F238E27FC236}">
                <a16:creationId xmlns:a16="http://schemas.microsoft.com/office/drawing/2014/main" id="{E183AE4D-FE8C-B228-ECA7-5E93269CB728}"/>
              </a:ext>
            </a:extLst>
          </p:cNvPr>
          <p:cNvSpPr txBox="1"/>
          <p:nvPr/>
        </p:nvSpPr>
        <p:spPr>
          <a:xfrm>
            <a:off x="1386416" y="4169833"/>
            <a:ext cx="1312333" cy="1587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6" name="Rectangle: Rounded Corners 25">
            <a:extLst>
              <a:ext uri="{FF2B5EF4-FFF2-40B4-BE49-F238E27FC236}">
                <a16:creationId xmlns:a16="http://schemas.microsoft.com/office/drawing/2014/main" id="{1F527AD7-2A06-18BB-6327-87735CA50EB7}"/>
              </a:ext>
            </a:extLst>
          </p:cNvPr>
          <p:cNvSpPr/>
          <p:nvPr/>
        </p:nvSpPr>
        <p:spPr>
          <a:xfrm>
            <a:off x="7504043" y="3354456"/>
            <a:ext cx="1346752" cy="172940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6F7A54A-0423-EE0A-2BBF-E3905FF4E1E2}"/>
              </a:ext>
            </a:extLst>
          </p:cNvPr>
          <p:cNvSpPr txBox="1"/>
          <p:nvPr/>
        </p:nvSpPr>
        <p:spPr>
          <a:xfrm>
            <a:off x="65473" y="4711147"/>
            <a:ext cx="662443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cs typeface="Calibri"/>
              </a:rPr>
              <a:t>Source : </a:t>
            </a:r>
            <a:r>
              <a:rPr lang="en-US" sz="1100" dirty="0">
                <a:ea typeface="+mn-lt"/>
                <a:cs typeface="+mn-lt"/>
                <a:hlinkClick r:id="rId4"/>
              </a:rPr>
              <a:t> Negative Surveys with Randomized Response Techniques for Privacy-Aware Participatory Sensing (researchgate.net)</a:t>
            </a:r>
            <a:endParaRPr lang="en-US" sz="1100" dirty="0">
              <a:cs typeface="Calibri"/>
            </a:endParaRPr>
          </a:p>
        </p:txBody>
      </p:sp>
      <p:sp>
        <p:nvSpPr>
          <p:cNvPr id="5" name="TextBox 4">
            <a:extLst>
              <a:ext uri="{FF2B5EF4-FFF2-40B4-BE49-F238E27FC236}">
                <a16:creationId xmlns:a16="http://schemas.microsoft.com/office/drawing/2014/main" id="{363F7CEC-0984-2FB6-0EF5-B9AA2EA0DBBB}"/>
              </a:ext>
            </a:extLst>
          </p:cNvPr>
          <p:cNvSpPr txBox="1"/>
          <p:nvPr/>
        </p:nvSpPr>
        <p:spPr>
          <a:xfrm>
            <a:off x="6383907" y="1773037"/>
            <a:ext cx="1105301" cy="230832"/>
          </a:xfrm>
          <a:prstGeom prst="rect">
            <a:avLst/>
          </a:prstGeom>
          <a:solidFill>
            <a:schemeClr val="bg1"/>
          </a:solidFill>
        </p:spPr>
        <p:txBody>
          <a:bodyPr wrap="square" rtlCol="0">
            <a:spAutoFit/>
          </a:bodyPr>
          <a:lstStyle/>
          <a:p>
            <a:r>
              <a:rPr lang="en-US" sz="900" b="1" dirty="0"/>
              <a:t>Data Aggregator</a:t>
            </a:r>
            <a:endParaRPr lang="en-SG" sz="900" b="1" dirty="0"/>
          </a:p>
        </p:txBody>
      </p:sp>
      <p:sp>
        <p:nvSpPr>
          <p:cNvPr id="6" name="Slide Number Placeholder 5"/>
          <p:cNvSpPr>
            <a:spLocks noGrp="1"/>
          </p:cNvSpPr>
          <p:nvPr>
            <p:ph type="sldNum" sz="quarter" idx="12"/>
          </p:nvPr>
        </p:nvSpPr>
        <p:spPr/>
        <p:txBody>
          <a:bodyPr/>
          <a:lstStyle/>
          <a:p>
            <a:fld id="{48F63A3B-78C7-47BE-AE5E-E10140E04643}" type="slidenum">
              <a:rPr lang="en-US" smtClean="0"/>
              <a:t>2</a:t>
            </a:fld>
            <a:endParaRPr lang="en-US" dirty="0"/>
          </a:p>
        </p:txBody>
      </p:sp>
    </p:spTree>
    <p:extLst>
      <p:ext uri="{BB962C8B-B14F-4D97-AF65-F5344CB8AC3E}">
        <p14:creationId xmlns:p14="http://schemas.microsoft.com/office/powerpoint/2010/main" val="267530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sz="3200" dirty="0"/>
              <a:t>Evaluation-Applicability to commercial smartwatches</a:t>
            </a:r>
            <a:endParaRPr lang="en-SG" sz="3200" dirty="0">
              <a:ea typeface="Calibri Light"/>
              <a:cs typeface="Calibri Light"/>
            </a:endParaRPr>
          </a:p>
        </p:txBody>
      </p:sp>
      <p:pic>
        <p:nvPicPr>
          <p:cNvPr id="5" name="Content Placeholder 4"/>
          <p:cNvPicPr>
            <a:picLocks noGrp="1" noChangeAspect="1"/>
          </p:cNvPicPr>
          <p:nvPr>
            <p:ph idx="1"/>
          </p:nvPr>
        </p:nvPicPr>
        <p:blipFill>
          <a:blip r:embed="rId3"/>
          <a:stretch>
            <a:fillRect/>
          </a:stretch>
        </p:blipFill>
        <p:spPr>
          <a:xfrm>
            <a:off x="628650" y="1866741"/>
            <a:ext cx="7886700" cy="2268855"/>
          </a:xfrm>
          <a:prstGeom prst="rect">
            <a:avLst/>
          </a:prstGeom>
        </p:spPr>
      </p:pic>
      <p:sp>
        <p:nvSpPr>
          <p:cNvPr id="4" name="TextBox 3"/>
          <p:cNvSpPr txBox="1"/>
          <p:nvPr/>
        </p:nvSpPr>
        <p:spPr>
          <a:xfrm>
            <a:off x="1733550" y="4271963"/>
            <a:ext cx="4724400" cy="646331"/>
          </a:xfrm>
          <a:prstGeom prst="rect">
            <a:avLst/>
          </a:prstGeom>
          <a:solidFill>
            <a:srgbClr val="FFFF00"/>
          </a:solidFill>
          <a:ln>
            <a:solidFill>
              <a:srgbClr val="FF0000"/>
            </a:solidFill>
          </a:ln>
        </p:spPr>
        <p:txBody>
          <a:bodyPr wrap="square" rtlCol="0">
            <a:spAutoFit/>
          </a:bodyPr>
          <a:lstStyle/>
          <a:p>
            <a:r>
              <a:rPr lang="en-US" dirty="0" err="1" smtClean="0"/>
              <a:t>SeRaNDiP</a:t>
            </a:r>
            <a:r>
              <a:rPr lang="en-US" dirty="0" smtClean="0"/>
              <a:t> can be</a:t>
            </a:r>
            <a:r>
              <a:rPr lang="en-US" dirty="0" smtClean="0">
                <a:solidFill>
                  <a:srgbClr val="FF0000"/>
                </a:solidFill>
              </a:rPr>
              <a:t> readily applicable to commercial smartwatches</a:t>
            </a:r>
            <a:r>
              <a:rPr lang="en-US" dirty="0" smtClean="0"/>
              <a:t>!!!</a:t>
            </a:r>
            <a:endParaRPr lang="en-SG" dirty="0"/>
          </a:p>
        </p:txBody>
      </p:sp>
      <p:sp>
        <p:nvSpPr>
          <p:cNvPr id="3" name="Slide Number Placeholder 2"/>
          <p:cNvSpPr>
            <a:spLocks noGrp="1"/>
          </p:cNvSpPr>
          <p:nvPr>
            <p:ph type="sldNum" sz="quarter" idx="12"/>
          </p:nvPr>
        </p:nvSpPr>
        <p:spPr/>
        <p:txBody>
          <a:bodyPr/>
          <a:lstStyle/>
          <a:p>
            <a:fld id="{48F63A3B-78C7-47BE-AE5E-E10140E04643}" type="slidenum">
              <a:rPr lang="en-US" smtClean="0"/>
              <a:t>20</a:t>
            </a:fld>
            <a:endParaRPr lang="en-US" dirty="0"/>
          </a:p>
        </p:txBody>
      </p:sp>
    </p:spTree>
    <p:extLst>
      <p:ext uri="{BB962C8B-B14F-4D97-AF65-F5344CB8AC3E}">
        <p14:creationId xmlns:p14="http://schemas.microsoft.com/office/powerpoint/2010/main" val="33683351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0E10-38C1-CD9C-182B-CB9605B3835C}"/>
              </a:ext>
            </a:extLst>
          </p:cNvPr>
          <p:cNvSpPr>
            <a:spLocks noGrp="1"/>
          </p:cNvSpPr>
          <p:nvPr>
            <p:ph type="title"/>
          </p:nvPr>
        </p:nvSpPr>
        <p:spPr/>
        <p:txBody>
          <a:bodyPr>
            <a:normAutofit/>
          </a:bodyPr>
          <a:lstStyle/>
          <a:p>
            <a:r>
              <a:rPr lang="en-US" sz="3200" dirty="0">
                <a:cs typeface="Calibri Light"/>
              </a:rPr>
              <a:t>Limitations </a:t>
            </a:r>
            <a:endParaRPr lang="en-US" sz="3200">
              <a:ea typeface="Calibri Light"/>
              <a:cs typeface="Calibri Light"/>
            </a:endParaRPr>
          </a:p>
        </p:txBody>
      </p:sp>
      <p:sp>
        <p:nvSpPr>
          <p:cNvPr id="3" name="Content Placeholder 2">
            <a:extLst>
              <a:ext uri="{FF2B5EF4-FFF2-40B4-BE49-F238E27FC236}">
                <a16:creationId xmlns:a16="http://schemas.microsoft.com/office/drawing/2014/main" id="{356FE30D-6604-84EE-E848-FB761691DC35}"/>
              </a:ext>
            </a:extLst>
          </p:cNvPr>
          <p:cNvSpPr>
            <a:spLocks noGrp="1"/>
          </p:cNvSpPr>
          <p:nvPr>
            <p:ph idx="1"/>
          </p:nvPr>
        </p:nvSpPr>
        <p:spPr>
          <a:xfrm>
            <a:off x="498022" y="1168611"/>
            <a:ext cx="7886700" cy="2143756"/>
          </a:xfrm>
        </p:spPr>
        <p:txBody>
          <a:bodyPr vert="horz" lIns="91440" tIns="45720" rIns="91440" bIns="45720" rtlCol="0" anchor="t">
            <a:normAutofit/>
          </a:bodyPr>
          <a:lstStyle/>
          <a:p>
            <a:r>
              <a:rPr lang="en-US" sz="2000" dirty="0">
                <a:ea typeface="Calibri"/>
                <a:cs typeface="Calibri"/>
              </a:rPr>
              <a:t>Our current work is limited to raw sensor data</a:t>
            </a:r>
          </a:p>
          <a:p>
            <a:r>
              <a:rPr lang="en-US" sz="2000" i="1" dirty="0" err="1" smtClean="0">
                <a:ea typeface="Calibri"/>
                <a:cs typeface="Calibri"/>
              </a:rPr>
              <a:t>SeRaNDip</a:t>
            </a:r>
            <a:r>
              <a:rPr lang="en-US" sz="2000" dirty="0" smtClean="0">
                <a:ea typeface="Calibri"/>
                <a:cs typeface="Calibri"/>
              </a:rPr>
              <a:t>  requires a minimum no. of  </a:t>
            </a:r>
            <a:r>
              <a:rPr lang="en-US" sz="2000" dirty="0">
                <a:ea typeface="Calibri"/>
                <a:cs typeface="Calibri"/>
              </a:rPr>
              <a:t>participation</a:t>
            </a:r>
          </a:p>
          <a:p>
            <a:r>
              <a:rPr lang="en-US" sz="2000" dirty="0" smtClean="0">
                <a:ea typeface="Calibri"/>
                <a:cs typeface="Calibri"/>
              </a:rPr>
              <a:t>Impossible to simulate a real-world </a:t>
            </a:r>
            <a:r>
              <a:rPr lang="en-US" sz="2000" dirty="0">
                <a:ea typeface="Calibri"/>
                <a:cs typeface="Calibri"/>
              </a:rPr>
              <a:t>framework </a:t>
            </a:r>
            <a:r>
              <a:rPr lang="en-US" sz="2000" dirty="0" smtClean="0">
                <a:ea typeface="Calibri"/>
                <a:cs typeface="Calibri"/>
              </a:rPr>
              <a:t>due </a:t>
            </a:r>
            <a:r>
              <a:rPr lang="en-US" sz="2000" dirty="0">
                <a:ea typeface="Calibri"/>
                <a:cs typeface="Calibri"/>
              </a:rPr>
              <a:t>to </a:t>
            </a:r>
            <a:r>
              <a:rPr lang="en-US" sz="2000" dirty="0" smtClean="0">
                <a:ea typeface="Calibri"/>
                <a:cs typeface="Calibri"/>
              </a:rPr>
              <a:t>the unavailability </a:t>
            </a:r>
            <a:r>
              <a:rPr lang="en-US" sz="2000" dirty="0">
                <a:ea typeface="Calibri"/>
                <a:cs typeface="Calibri"/>
              </a:rPr>
              <a:t>of larger in-field  raw sensor data sets</a:t>
            </a:r>
          </a:p>
          <a:p>
            <a:r>
              <a:rPr lang="en-US" sz="2000" dirty="0">
                <a:ea typeface="Calibri"/>
                <a:cs typeface="Calibri"/>
              </a:rPr>
              <a:t>Wearable </a:t>
            </a:r>
            <a:r>
              <a:rPr lang="en-US" sz="2000" dirty="0" smtClean="0">
                <a:ea typeface="Calibri"/>
                <a:cs typeface="Calibri"/>
              </a:rPr>
              <a:t>sensor </a:t>
            </a:r>
            <a:r>
              <a:rPr lang="en-US" sz="2000" dirty="0">
                <a:ea typeface="Calibri"/>
                <a:cs typeface="Calibri"/>
              </a:rPr>
              <a:t>settings must be configurable for </a:t>
            </a:r>
            <a:r>
              <a:rPr lang="en-US" sz="2000" dirty="0" smtClean="0">
                <a:ea typeface="Calibri"/>
                <a:cs typeface="Calibri"/>
              </a:rPr>
              <a:t>the </a:t>
            </a:r>
            <a:r>
              <a:rPr lang="en-US" sz="2000" dirty="0" err="1" smtClean="0">
                <a:ea typeface="Calibri"/>
                <a:cs typeface="Calibri"/>
              </a:rPr>
              <a:t>Serandip</a:t>
            </a:r>
            <a:r>
              <a:rPr lang="en-US" sz="2000" dirty="0" smtClean="0">
                <a:ea typeface="Calibri"/>
                <a:cs typeface="Calibri"/>
              </a:rPr>
              <a:t> </a:t>
            </a:r>
            <a:r>
              <a:rPr lang="en-US" sz="2000" dirty="0">
                <a:ea typeface="Calibri"/>
                <a:cs typeface="Calibri"/>
              </a:rPr>
              <a:t>application</a:t>
            </a:r>
            <a:r>
              <a:rPr lang="en-US" sz="2000" dirty="0" smtClean="0">
                <a:ea typeface="Calibri"/>
                <a:cs typeface="Calibri"/>
              </a:rPr>
              <a:t>.</a:t>
            </a:r>
            <a:endParaRPr lang="en-US" sz="2000" dirty="0">
              <a:ea typeface="Calibri"/>
              <a:cs typeface="Calibri"/>
            </a:endParaRPr>
          </a:p>
          <a:p>
            <a:endParaRPr lang="en-US" sz="1800" dirty="0">
              <a:ea typeface="Calibri"/>
              <a:cs typeface="Calibri"/>
            </a:endParaRPr>
          </a:p>
          <a:p>
            <a:pPr marL="0" indent="0">
              <a:buNone/>
            </a:pPr>
            <a:endParaRPr lang="en-US" sz="1800" dirty="0">
              <a:ea typeface="Calibri"/>
              <a:cs typeface="Calibri"/>
            </a:endParaRPr>
          </a:p>
          <a:p>
            <a:endParaRPr lang="en-US" sz="1800" dirty="0">
              <a:ea typeface="Calibri"/>
              <a:cs typeface="Calibri"/>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t>21</a:t>
            </a:fld>
            <a:endParaRPr lang="en-US" dirty="0"/>
          </a:p>
        </p:txBody>
      </p:sp>
    </p:spTree>
    <p:extLst>
      <p:ext uri="{BB962C8B-B14F-4D97-AF65-F5344CB8AC3E}">
        <p14:creationId xmlns:p14="http://schemas.microsoft.com/office/powerpoint/2010/main" val="22707827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1021-0605-C0B1-A893-BD77BC4DB038}"/>
              </a:ext>
            </a:extLst>
          </p:cNvPr>
          <p:cNvSpPr>
            <a:spLocks noGrp="1"/>
          </p:cNvSpPr>
          <p:nvPr>
            <p:ph type="title"/>
          </p:nvPr>
        </p:nvSpPr>
        <p:spPr/>
        <p:txBody>
          <a:bodyPr>
            <a:normAutofit/>
          </a:bodyPr>
          <a:lstStyle/>
          <a:p>
            <a:r>
              <a:rPr lang="en-US" sz="3200" dirty="0">
                <a:ea typeface="Calibri Light"/>
                <a:cs typeface="Calibri Light"/>
              </a:rPr>
              <a:t>Future works</a:t>
            </a:r>
            <a:endParaRPr lang="en-US" sz="3200">
              <a:ea typeface="Calibri Light"/>
              <a:cs typeface="Calibri Light"/>
            </a:endParaRPr>
          </a:p>
        </p:txBody>
      </p:sp>
      <p:sp>
        <p:nvSpPr>
          <p:cNvPr id="3" name="Content Placeholder 2">
            <a:extLst>
              <a:ext uri="{FF2B5EF4-FFF2-40B4-BE49-F238E27FC236}">
                <a16:creationId xmlns:a16="http://schemas.microsoft.com/office/drawing/2014/main" id="{696E1F99-22C6-E58B-84ED-E2DA576CE0D3}"/>
              </a:ext>
            </a:extLst>
          </p:cNvPr>
          <p:cNvSpPr>
            <a:spLocks noGrp="1"/>
          </p:cNvSpPr>
          <p:nvPr>
            <p:ph idx="1"/>
          </p:nvPr>
        </p:nvSpPr>
        <p:spPr>
          <a:xfrm>
            <a:off x="628650" y="1369219"/>
            <a:ext cx="7886700" cy="3288506"/>
          </a:xfrm>
        </p:spPr>
        <p:txBody>
          <a:bodyPr vert="horz" lIns="91440" tIns="45720" rIns="91440" bIns="45720" rtlCol="0" anchor="t">
            <a:normAutofit/>
          </a:bodyPr>
          <a:lstStyle/>
          <a:p>
            <a:r>
              <a:rPr lang="en-US" sz="2000" dirty="0">
                <a:ea typeface="Calibri"/>
                <a:cs typeface="Calibri"/>
              </a:rPr>
              <a:t>Expand our system </a:t>
            </a:r>
            <a:endParaRPr lang="en-US" sz="2000" dirty="0" smtClean="0">
              <a:ea typeface="Calibri"/>
              <a:cs typeface="Calibri"/>
            </a:endParaRPr>
          </a:p>
          <a:p>
            <a:pPr lvl="1"/>
            <a:r>
              <a:rPr lang="en-US" sz="1800" dirty="0" smtClean="0">
                <a:ea typeface="Calibri"/>
                <a:cs typeface="Calibri"/>
              </a:rPr>
              <a:t>to </a:t>
            </a:r>
            <a:r>
              <a:rPr lang="en-US" sz="1800" dirty="0">
                <a:ea typeface="Calibri"/>
                <a:cs typeface="Calibri"/>
              </a:rPr>
              <a:t>send data features: </a:t>
            </a:r>
            <a:endParaRPr lang="en-US" sz="1800" dirty="0" smtClean="0">
              <a:ea typeface="Calibri"/>
              <a:cs typeface="Calibri"/>
            </a:endParaRPr>
          </a:p>
          <a:p>
            <a:pPr lvl="2"/>
            <a:r>
              <a:rPr lang="en-US" sz="1600" dirty="0" smtClean="0">
                <a:ea typeface="Calibri"/>
                <a:cs typeface="Calibri"/>
              </a:rPr>
              <a:t>steps</a:t>
            </a:r>
            <a:r>
              <a:rPr lang="en-US" sz="1600" dirty="0">
                <a:ea typeface="Calibri"/>
                <a:cs typeface="Calibri"/>
              </a:rPr>
              <a:t>, heart rate </a:t>
            </a:r>
            <a:r>
              <a:rPr lang="en-US" sz="1600" dirty="0" smtClean="0">
                <a:ea typeface="Calibri"/>
                <a:cs typeface="Calibri"/>
              </a:rPr>
              <a:t>from </a:t>
            </a:r>
            <a:r>
              <a:rPr lang="en-US" sz="1600" dirty="0">
                <a:ea typeface="Calibri"/>
                <a:cs typeface="Calibri"/>
              </a:rPr>
              <a:t>wearable to server  with DP without noise generation</a:t>
            </a:r>
            <a:endParaRPr lang="en-US" sz="1600" dirty="0"/>
          </a:p>
          <a:p>
            <a:pPr lvl="1"/>
            <a:r>
              <a:rPr lang="en-US" sz="1800" dirty="0" smtClean="0">
                <a:ea typeface="Calibri"/>
                <a:cs typeface="Calibri"/>
              </a:rPr>
              <a:t>to </a:t>
            </a:r>
            <a:r>
              <a:rPr lang="en-US" sz="1800" dirty="0">
                <a:ea typeface="Calibri"/>
                <a:cs typeface="Calibri"/>
              </a:rPr>
              <a:t>other wearable and environmental sensors</a:t>
            </a:r>
            <a:r>
              <a:rPr lang="en-US" sz="1800" dirty="0" smtClean="0">
                <a:ea typeface="Calibri"/>
                <a:cs typeface="Calibri"/>
              </a:rPr>
              <a:t>:</a:t>
            </a:r>
          </a:p>
          <a:p>
            <a:pPr lvl="2"/>
            <a:r>
              <a:rPr lang="en-US" sz="1600" dirty="0" smtClean="0">
                <a:ea typeface="Calibri"/>
                <a:cs typeface="Calibri"/>
              </a:rPr>
              <a:t> </a:t>
            </a:r>
            <a:r>
              <a:rPr lang="en-US" sz="1600" dirty="0">
                <a:ea typeface="Calibri"/>
                <a:cs typeface="Calibri"/>
              </a:rPr>
              <a:t>PPG, ambient </a:t>
            </a:r>
            <a:r>
              <a:rPr lang="en-US" sz="1600" dirty="0" smtClean="0">
                <a:ea typeface="Calibri"/>
                <a:cs typeface="Calibri"/>
              </a:rPr>
              <a:t>light, GPS</a:t>
            </a:r>
            <a:r>
              <a:rPr lang="en-US" sz="1600" dirty="0">
                <a:ea typeface="Calibri"/>
                <a:cs typeface="Calibri"/>
              </a:rPr>
              <a:t>, microphone</a:t>
            </a:r>
            <a:endParaRPr lang="en-US" sz="1600" dirty="0"/>
          </a:p>
          <a:p>
            <a:r>
              <a:rPr lang="en-US" sz="2000" dirty="0">
                <a:ea typeface="Calibri"/>
                <a:cs typeface="Calibri"/>
              </a:rPr>
              <a:t>Explore the possibility of providing DP to weight sharing in federated learning </a:t>
            </a:r>
            <a:r>
              <a:rPr lang="en-US" sz="2000" dirty="0" smtClean="0">
                <a:ea typeface="Calibri"/>
                <a:cs typeface="Calibri"/>
              </a:rPr>
              <a:t>by </a:t>
            </a:r>
            <a:r>
              <a:rPr lang="en-US" sz="2000" dirty="0">
                <a:ea typeface="Calibri"/>
                <a:cs typeface="Calibri"/>
              </a:rPr>
              <a:t>using </a:t>
            </a:r>
            <a:r>
              <a:rPr lang="en-US" sz="2000" dirty="0" smtClean="0">
                <a:ea typeface="Calibri"/>
                <a:cs typeface="Calibri"/>
              </a:rPr>
              <a:t>sensors</a:t>
            </a:r>
          </a:p>
          <a:p>
            <a:r>
              <a:rPr lang="en-US" sz="2000" dirty="0" smtClean="0">
                <a:ea typeface="Calibri"/>
                <a:cs typeface="Calibri"/>
              </a:rPr>
              <a:t>Simulate a complete </a:t>
            </a:r>
            <a:r>
              <a:rPr lang="en-US" sz="2000" dirty="0">
                <a:ea typeface="Calibri"/>
                <a:cs typeface="Calibri"/>
              </a:rPr>
              <a:t>framework with </a:t>
            </a:r>
            <a:r>
              <a:rPr lang="en-US" sz="2000" dirty="0" smtClean="0">
                <a:ea typeface="Calibri"/>
                <a:cs typeface="Calibri"/>
              </a:rPr>
              <a:t>a large </a:t>
            </a:r>
            <a:r>
              <a:rPr lang="en-US" sz="2000" dirty="0">
                <a:ea typeface="Calibri"/>
                <a:cs typeface="Calibri"/>
              </a:rPr>
              <a:t>number of </a:t>
            </a:r>
            <a:r>
              <a:rPr lang="en-US" sz="2000" dirty="0" smtClean="0">
                <a:ea typeface="Calibri"/>
                <a:cs typeface="Calibri"/>
              </a:rPr>
              <a:t>participation</a:t>
            </a:r>
            <a:endParaRPr lang="en-US" sz="2000" dirty="0">
              <a:ea typeface="Calibri"/>
              <a:cs typeface="Calibri"/>
            </a:endParaRPr>
          </a:p>
          <a:p>
            <a:endParaRPr lang="en-US" sz="2000" dirty="0">
              <a:ea typeface="Calibri"/>
              <a:cs typeface="Calibri"/>
            </a:endParaRPr>
          </a:p>
          <a:p>
            <a:pPr marL="0" indent="0">
              <a:buNone/>
            </a:pPr>
            <a:endParaRPr lang="en-US" sz="1800" dirty="0">
              <a:ea typeface="Calibri"/>
              <a:cs typeface="Calibri"/>
            </a:endParaRPr>
          </a:p>
          <a:p>
            <a:endParaRPr lang="en-US" sz="1800" dirty="0">
              <a:ea typeface="Calibri"/>
              <a:cs typeface="Calibri"/>
            </a:endParaRPr>
          </a:p>
          <a:p>
            <a:endParaRPr lang="en-US" dirty="0">
              <a:ea typeface="Calibri"/>
              <a:cs typeface="Calibri"/>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t>22</a:t>
            </a:fld>
            <a:endParaRPr lang="en-US" dirty="0"/>
          </a:p>
        </p:txBody>
      </p:sp>
    </p:spTree>
    <p:extLst>
      <p:ext uri="{BB962C8B-B14F-4D97-AF65-F5344CB8AC3E}">
        <p14:creationId xmlns:p14="http://schemas.microsoft.com/office/powerpoint/2010/main" val="7352753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sz="3200" dirty="0"/>
              <a:t>Summary of </a:t>
            </a:r>
            <a:r>
              <a:rPr lang="en-GB" sz="3200" err="1"/>
              <a:t>SeRaNDiP</a:t>
            </a:r>
            <a:endParaRPr lang="en-GB" sz="3200">
              <a:ea typeface="Calibri Light"/>
              <a:cs typeface="Calibri Light"/>
            </a:endParaRPr>
          </a:p>
        </p:txBody>
      </p:sp>
      <p:sp>
        <p:nvSpPr>
          <p:cNvPr id="2" name="Content Placeholder 1"/>
          <p:cNvSpPr>
            <a:spLocks noGrp="1"/>
          </p:cNvSpPr>
          <p:nvPr>
            <p:ph idx="1"/>
          </p:nvPr>
        </p:nvSpPr>
        <p:spPr/>
        <p:txBody>
          <a:bodyPr vert="horz" lIns="91440" tIns="45720" rIns="91440" bIns="45720" rtlCol="0" anchor="t">
            <a:normAutofit/>
          </a:bodyPr>
          <a:lstStyle/>
          <a:p>
            <a:r>
              <a:rPr lang="en-US" sz="2000" dirty="0"/>
              <a:t>Framework which considers inherent sensor random noise for differential privacy preservation in wearable community sensing applications</a:t>
            </a:r>
            <a:endParaRPr lang="en-US" sz="2000" dirty="0">
              <a:ea typeface="Calibri"/>
              <a:cs typeface="Calibri"/>
            </a:endParaRPr>
          </a:p>
          <a:p>
            <a:r>
              <a:rPr lang="en-US" sz="2000" dirty="0"/>
              <a:t>Leverages sensors’ inherent noise by changing sensor configurations at the software level without any hardware modifications</a:t>
            </a:r>
            <a:endParaRPr lang="en-US" sz="2000" dirty="0">
              <a:ea typeface="Calibri"/>
              <a:cs typeface="Calibri"/>
            </a:endParaRPr>
          </a:p>
          <a:p>
            <a:r>
              <a:rPr lang="en-US" sz="2000" dirty="0"/>
              <a:t>Can provide differential privacy to a variety of wearable sensors in different wearable platforms  under different temperature conditions while delivering energy and latency savings</a:t>
            </a:r>
            <a:endParaRPr lang="en-US" sz="2000" dirty="0">
              <a:ea typeface="Calibri"/>
              <a:cs typeface="Calibri"/>
            </a:endParaRPr>
          </a:p>
          <a:p>
            <a:r>
              <a:rPr lang="en-US" sz="2000" dirty="0"/>
              <a:t>Can be readily applied to today’s wearables, smartwatches and smartphones</a:t>
            </a:r>
            <a:endParaRPr lang="en-US" sz="2000" dirty="0">
              <a:ea typeface="Calibri"/>
              <a:cs typeface="Calibri"/>
            </a:endParaRPr>
          </a:p>
          <a:p>
            <a:endParaRPr lang="en-GB" sz="2000" dirty="0">
              <a:ea typeface="Calibri"/>
              <a:cs typeface="Calibri"/>
            </a:endParaRPr>
          </a:p>
        </p:txBody>
      </p:sp>
      <p:sp>
        <p:nvSpPr>
          <p:cNvPr id="3" name="Slide Number Placeholder 2"/>
          <p:cNvSpPr>
            <a:spLocks noGrp="1"/>
          </p:cNvSpPr>
          <p:nvPr>
            <p:ph type="sldNum" sz="quarter" idx="12"/>
          </p:nvPr>
        </p:nvSpPr>
        <p:spPr/>
        <p:txBody>
          <a:bodyPr/>
          <a:lstStyle/>
          <a:p>
            <a:fld id="{48F63A3B-78C7-47BE-AE5E-E10140E04643}" type="slidenum">
              <a:rPr lang="en-US" smtClean="0"/>
              <a:t>23</a:t>
            </a:fld>
            <a:endParaRPr lang="en-US" dirty="0"/>
          </a:p>
        </p:txBody>
      </p:sp>
    </p:spTree>
    <p:extLst>
      <p:ext uri="{BB962C8B-B14F-4D97-AF65-F5344CB8AC3E}">
        <p14:creationId xmlns:p14="http://schemas.microsoft.com/office/powerpoint/2010/main" val="32740859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References</a:t>
            </a:r>
            <a:endParaRPr lang="en-SG" sz="3200">
              <a:ea typeface="Calibri Light"/>
              <a:cs typeface="Calibri Light"/>
            </a:endParaRPr>
          </a:p>
        </p:txBody>
      </p:sp>
      <p:sp>
        <p:nvSpPr>
          <p:cNvPr id="3" name="Content Placeholder 2"/>
          <p:cNvSpPr>
            <a:spLocks noGrp="1"/>
          </p:cNvSpPr>
          <p:nvPr>
            <p:ph idx="1"/>
          </p:nvPr>
        </p:nvSpPr>
        <p:spPr/>
        <p:txBody>
          <a:bodyPr vert="horz" lIns="91440" tIns="45720" rIns="91440" bIns="45720" rtlCol="0" anchor="t">
            <a:noAutofit/>
          </a:bodyPr>
          <a:lstStyle/>
          <a:p>
            <a:r>
              <a:rPr lang="en-US" sz="1600" dirty="0"/>
              <a:t>[1] A. Cheu, “Differential privacy in the </a:t>
            </a:r>
            <a:r>
              <a:rPr lang="en-US" sz="1600" err="1"/>
              <a:t>shue</a:t>
            </a:r>
            <a:r>
              <a:rPr lang="en-US" sz="1600" dirty="0"/>
              <a:t> model: A survey of separations," 2021.A. C. L. Foschini, J. </a:t>
            </a:r>
            <a:r>
              <a:rPr lang="en-US" sz="1600" err="1"/>
              <a:t>Goldsack</a:t>
            </a:r>
            <a:r>
              <a:rPr lang="en-US" sz="1600" dirty="0"/>
              <a:t> and </a:t>
            </a:r>
            <a:r>
              <a:rPr lang="en-US" sz="1600" err="1"/>
              <a:t>Y.X.Wang</a:t>
            </a:r>
            <a:r>
              <a:rPr lang="en-US" sz="1600" dirty="0"/>
              <a:t>, Contributed: When </a:t>
            </a:r>
            <a:r>
              <a:rPr lang="en-US" sz="1600" err="1"/>
              <a:t>tness</a:t>
            </a:r>
            <a:r>
              <a:rPr lang="en-US" sz="1600" dirty="0"/>
              <a:t> data becomes research data, your privacy may be at risk," February 2021. [Online]. Available: </a:t>
            </a:r>
            <a:r>
              <a:rPr lang="en-SG" sz="1600" dirty="0">
                <a:hlinkClick r:id="rId2"/>
              </a:rPr>
              <a:t>https://www.mobihealthnews.com/news/contributed-when-tness-data-becomes-researchdata-</a:t>
            </a:r>
            <a:r>
              <a:rPr lang="en-SG" sz="1600" dirty="0"/>
              <a:t> your-privacy-may-be-risk</a:t>
            </a:r>
            <a:endParaRPr lang="en-SG" sz="1600">
              <a:ea typeface="Calibri"/>
              <a:cs typeface="Calibri"/>
            </a:endParaRPr>
          </a:p>
          <a:p>
            <a:r>
              <a:rPr lang="en-US" sz="1600" dirty="0"/>
              <a:t>[2] Cynthia Dwork and Aaron Roth. 2014. The Algorithmic Foundations of Differential Privacy. Foundations and Trends® in Theoretical Computer Science 9, 3–4 (2014), 211–407. </a:t>
            </a:r>
            <a:r>
              <a:rPr lang="en-US" sz="1600" dirty="0">
                <a:hlinkClick r:id="rId3"/>
              </a:rPr>
              <a:t>https://doi.org/10.1561/0400000042</a:t>
            </a:r>
            <a:endParaRPr lang="en-US" sz="1600">
              <a:ea typeface="Calibri"/>
              <a:cs typeface="Calibri"/>
            </a:endParaRPr>
          </a:p>
          <a:p>
            <a:r>
              <a:rPr lang="en-US" sz="1600" dirty="0"/>
              <a:t>[3] </a:t>
            </a:r>
            <a:r>
              <a:rPr lang="en-SG" sz="1600" dirty="0"/>
              <a:t>Yuichi Sei and Akihiko </a:t>
            </a:r>
            <a:r>
              <a:rPr lang="en-SG" sz="1600" err="1"/>
              <a:t>Ohsuga</a:t>
            </a:r>
            <a:r>
              <a:rPr lang="en-SG" sz="1600" dirty="0"/>
              <a:t>. 2020. Differentially Private Mobile Crowd Sensing Considering Sensing Errors. Sensors 20, 10 (2020). </a:t>
            </a:r>
            <a:r>
              <a:rPr lang="en-SG" sz="1600" dirty="0">
                <a:hlinkClick r:id="rId4"/>
              </a:rPr>
              <a:t>https://doi.org/10.3390/s20102785</a:t>
            </a:r>
            <a:endParaRPr lang="en-SG" sz="1600">
              <a:ea typeface="Calibri"/>
              <a:cs typeface="Calibri"/>
            </a:endParaRPr>
          </a:p>
          <a:p>
            <a:r>
              <a:rPr lang="en-US" sz="1600" dirty="0"/>
              <a:t>[4] </a:t>
            </a:r>
            <a:r>
              <a:rPr lang="en-SG" sz="1600" dirty="0"/>
              <a:t>Gergely Ács and Claude </a:t>
            </a:r>
            <a:r>
              <a:rPr lang="en-SG" sz="1600" err="1"/>
              <a:t>Castelluccia</a:t>
            </a:r>
            <a:r>
              <a:rPr lang="en-SG" sz="1600" dirty="0"/>
              <a:t>. 2011. I Have a DREAM! (</a:t>
            </a:r>
            <a:r>
              <a:rPr lang="en-SG" sz="1600" err="1"/>
              <a:t>DiffeRentially</a:t>
            </a:r>
            <a:r>
              <a:rPr lang="en-SG" sz="1600" dirty="0"/>
              <a:t> </a:t>
            </a:r>
            <a:r>
              <a:rPr lang="en-SG" sz="1600" err="1"/>
              <a:t>privatE</a:t>
            </a:r>
            <a:r>
              <a:rPr lang="en-SG" sz="1600" dirty="0"/>
              <a:t> </a:t>
            </a:r>
            <a:r>
              <a:rPr lang="en-SG" sz="1600" err="1"/>
              <a:t>smArt</a:t>
            </a:r>
            <a:r>
              <a:rPr lang="en-SG" sz="1600" dirty="0"/>
              <a:t> Metering). In Information Hiding, Tomáš Filler, Tomáš </a:t>
            </a:r>
            <a:r>
              <a:rPr lang="en-SG" sz="1600" err="1"/>
              <a:t>Pevný</a:t>
            </a:r>
            <a:r>
              <a:rPr lang="en-SG" sz="1600" dirty="0"/>
              <a:t>, Scott Craver, and Andrew Ker (Eds.). Springer Berlin Heidelberg, Berlin, Heidelberg, 118–132. https://link.springer. com/chapter/10.1007/978-3-642-24178-9_9</a:t>
            </a:r>
            <a:endParaRPr lang="en-SG" sz="1600">
              <a:ea typeface="Calibri"/>
              <a:cs typeface="Calibri"/>
            </a:endParaRPr>
          </a:p>
          <a:p>
            <a:endParaRPr lang="en-SG" dirty="0"/>
          </a:p>
          <a:p>
            <a:endParaRPr lang="en-SG" dirty="0"/>
          </a:p>
        </p:txBody>
      </p:sp>
      <p:sp>
        <p:nvSpPr>
          <p:cNvPr id="5" name="Slide Number Placeholder 4"/>
          <p:cNvSpPr>
            <a:spLocks noGrp="1"/>
          </p:cNvSpPr>
          <p:nvPr>
            <p:ph type="sldNum" sz="quarter" idx="12"/>
          </p:nvPr>
        </p:nvSpPr>
        <p:spPr/>
        <p:txBody>
          <a:bodyPr/>
          <a:lstStyle/>
          <a:p>
            <a:fld id="{48F63A3B-78C7-47BE-AE5E-E10140E04643}" type="slidenum">
              <a:rPr lang="en-US" smtClean="0"/>
              <a:t>24</a:t>
            </a:fld>
            <a:endParaRPr lang="en-US" dirty="0"/>
          </a:p>
        </p:txBody>
      </p:sp>
    </p:spTree>
    <p:extLst>
      <p:ext uri="{BB962C8B-B14F-4D97-AF65-F5344CB8AC3E}">
        <p14:creationId xmlns:p14="http://schemas.microsoft.com/office/powerpoint/2010/main" val="4850839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9219"/>
            <a:ext cx="5915025" cy="2139553"/>
          </a:xfrm>
        </p:spPr>
        <p:txBody>
          <a:bodyPr anchor="ctr">
            <a:normAutofit/>
          </a:bodyPr>
          <a:lstStyle/>
          <a:p>
            <a:r>
              <a:rPr lang="en-US" sz="3300" dirty="0">
                <a:ea typeface="ＭＳ Ｐゴシック" charset="0"/>
              </a:rPr>
              <a:t>THANK YOU</a:t>
            </a:r>
            <a:br>
              <a:rPr lang="en-US" sz="3300" dirty="0">
                <a:ea typeface="ＭＳ Ｐゴシック" charset="0"/>
              </a:rPr>
            </a:br>
            <a:r>
              <a:rPr lang="en-US" sz="3300" dirty="0">
                <a:ea typeface="ＭＳ Ｐゴシック" charset="0"/>
              </a:rPr>
              <a:t/>
            </a:r>
            <a:br>
              <a:rPr lang="en-US" sz="3300" dirty="0">
                <a:ea typeface="ＭＳ Ｐゴシック" charset="0"/>
              </a:rPr>
            </a:br>
            <a:endParaRPr lang="en-GB" sz="3300" dirty="0"/>
          </a:p>
        </p:txBody>
      </p:sp>
      <p:sp>
        <p:nvSpPr>
          <p:cNvPr id="5" name="TextBox 4"/>
          <p:cNvSpPr txBox="1"/>
          <p:nvPr/>
        </p:nvSpPr>
        <p:spPr>
          <a:xfrm>
            <a:off x="491121" y="1427000"/>
            <a:ext cx="2667000" cy="369332"/>
          </a:xfrm>
          <a:prstGeom prst="rect">
            <a:avLst/>
          </a:prstGeom>
          <a:noFill/>
        </p:spPr>
        <p:txBody>
          <a:bodyPr wrap="square" rtlCol="0">
            <a:spAutoFit/>
          </a:bodyPr>
          <a:lstStyle/>
          <a:p>
            <a:r>
              <a:rPr lang="en-US" dirty="0" err="1" smtClean="0"/>
              <a:t>SeRaNDiP</a:t>
            </a:r>
            <a:r>
              <a:rPr lang="en-US" dirty="0" smtClean="0"/>
              <a:t> Project Page:</a:t>
            </a:r>
            <a:endParaRPr lang="en-SG" dirty="0"/>
          </a:p>
        </p:txBody>
      </p:sp>
      <p:sp>
        <p:nvSpPr>
          <p:cNvPr id="3" name="Slide Number Placeholder 2"/>
          <p:cNvSpPr>
            <a:spLocks noGrp="1"/>
          </p:cNvSpPr>
          <p:nvPr>
            <p:ph type="sldNum" sz="quarter" idx="12"/>
          </p:nvPr>
        </p:nvSpPr>
        <p:spPr/>
        <p:txBody>
          <a:bodyPr/>
          <a:lstStyle/>
          <a:p>
            <a:fld id="{48F63A3B-78C7-47BE-AE5E-E10140E04643}" type="slidenum">
              <a:rPr lang="en-US" smtClean="0"/>
              <a:t>25</a:t>
            </a:fld>
            <a:endParaRPr lang="en-US" dirty="0"/>
          </a:p>
        </p:txBody>
      </p:sp>
      <p:pic>
        <p:nvPicPr>
          <p:cNvPr id="1026" name="Picture 2" descr="Open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8934" y="1629308"/>
            <a:ext cx="1962150" cy="1962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7110" y="1186104"/>
            <a:ext cx="1814792" cy="369332"/>
          </a:xfrm>
          <a:prstGeom prst="rect">
            <a:avLst/>
          </a:prstGeom>
          <a:noFill/>
        </p:spPr>
        <p:txBody>
          <a:bodyPr wrap="none" rtlCol="0">
            <a:spAutoFit/>
          </a:bodyPr>
          <a:lstStyle/>
          <a:p>
            <a:r>
              <a:rPr lang="en-US" dirty="0" err="1" smtClean="0"/>
              <a:t>SeRaNDiP</a:t>
            </a:r>
            <a:r>
              <a:rPr lang="en-US" dirty="0" smtClean="0"/>
              <a:t> Paper :</a:t>
            </a:r>
            <a:endParaRPr lang="en-SG" dirty="0"/>
          </a:p>
        </p:txBody>
      </p:sp>
      <p:pic>
        <p:nvPicPr>
          <p:cNvPr id="7" name="Picture 6"/>
          <p:cNvPicPr>
            <a:picLocks noChangeAspect="1"/>
          </p:cNvPicPr>
          <p:nvPr/>
        </p:nvPicPr>
        <p:blipFill>
          <a:blip r:embed="rId4"/>
          <a:stretch>
            <a:fillRect/>
          </a:stretch>
        </p:blipFill>
        <p:spPr>
          <a:xfrm>
            <a:off x="6761760" y="1498866"/>
            <a:ext cx="2131633" cy="2113614"/>
          </a:xfrm>
          <a:prstGeom prst="rect">
            <a:avLst/>
          </a:prstGeom>
        </p:spPr>
      </p:pic>
      <p:sp>
        <p:nvSpPr>
          <p:cNvPr id="6" name="TextBox 5"/>
          <p:cNvSpPr txBox="1"/>
          <p:nvPr/>
        </p:nvSpPr>
        <p:spPr>
          <a:xfrm>
            <a:off x="1129004" y="4128796"/>
            <a:ext cx="3326363" cy="369332"/>
          </a:xfrm>
          <a:prstGeom prst="rect">
            <a:avLst/>
          </a:prstGeom>
          <a:noFill/>
        </p:spPr>
        <p:txBody>
          <a:bodyPr wrap="square" rtlCol="0">
            <a:spAutoFit/>
          </a:bodyPr>
          <a:lstStyle/>
          <a:p>
            <a:r>
              <a:rPr lang="en-US" dirty="0" smtClean="0"/>
              <a:t>ayangaim@comp.nus.edu.sg</a:t>
            </a:r>
            <a:endParaRPr lang="en-SG" dirty="0"/>
          </a:p>
        </p:txBody>
      </p:sp>
    </p:spTree>
    <p:extLst>
      <p:ext uri="{BB962C8B-B14F-4D97-AF65-F5344CB8AC3E}">
        <p14:creationId xmlns:p14="http://schemas.microsoft.com/office/powerpoint/2010/main" val="6079848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slides</a:t>
            </a:r>
            <a:endParaRPr lang="en-SG" dirty="0"/>
          </a:p>
        </p:txBody>
      </p:sp>
      <p:sp>
        <p:nvSpPr>
          <p:cNvPr id="3" name="Content Placeholder 2"/>
          <p:cNvSpPr>
            <a:spLocks noGrp="1"/>
          </p:cNvSpPr>
          <p:nvPr>
            <p:ph idx="1"/>
          </p:nvPr>
        </p:nvSpPr>
        <p:spPr/>
        <p:txBody>
          <a:bodyPr/>
          <a:lstStyle/>
          <a:p>
            <a:endParaRPr lang="en-SG" dirty="0"/>
          </a:p>
        </p:txBody>
      </p:sp>
      <p:sp>
        <p:nvSpPr>
          <p:cNvPr id="5" name="Slide Number Placeholder 4"/>
          <p:cNvSpPr>
            <a:spLocks noGrp="1"/>
          </p:cNvSpPr>
          <p:nvPr>
            <p:ph type="sldNum" sz="quarter" idx="12"/>
          </p:nvPr>
        </p:nvSpPr>
        <p:spPr/>
        <p:txBody>
          <a:bodyPr/>
          <a:lstStyle/>
          <a:p>
            <a:fld id="{48F63A3B-78C7-47BE-AE5E-E10140E04643}" type="slidenum">
              <a:rPr lang="en-US" smtClean="0"/>
              <a:t>26</a:t>
            </a:fld>
            <a:endParaRPr lang="en-US" dirty="0"/>
          </a:p>
        </p:txBody>
      </p:sp>
    </p:spTree>
    <p:extLst>
      <p:ext uri="{BB962C8B-B14F-4D97-AF65-F5344CB8AC3E}">
        <p14:creationId xmlns:p14="http://schemas.microsoft.com/office/powerpoint/2010/main" val="28950494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SG" sz="3200" dirty="0">
                <a:cs typeface="Calibri Light"/>
              </a:rPr>
              <a:t>Wearable sensors</a:t>
            </a:r>
          </a:p>
        </p:txBody>
      </p:sp>
      <p:pic>
        <p:nvPicPr>
          <p:cNvPr id="3" name="Picture 2"/>
          <p:cNvPicPr>
            <a:picLocks noChangeAspect="1"/>
          </p:cNvPicPr>
          <p:nvPr/>
        </p:nvPicPr>
        <p:blipFill>
          <a:blip r:embed="rId3"/>
          <a:stretch>
            <a:fillRect/>
          </a:stretch>
        </p:blipFill>
        <p:spPr>
          <a:xfrm>
            <a:off x="805279" y="1459787"/>
            <a:ext cx="1196936" cy="1117582"/>
          </a:xfrm>
          <a:prstGeom prst="rect">
            <a:avLst/>
          </a:prstGeom>
        </p:spPr>
      </p:pic>
      <p:pic>
        <p:nvPicPr>
          <p:cNvPr id="4" name="Picture 3"/>
          <p:cNvPicPr>
            <a:picLocks noChangeAspect="1"/>
          </p:cNvPicPr>
          <p:nvPr/>
        </p:nvPicPr>
        <p:blipFill>
          <a:blip r:embed="rId4"/>
          <a:stretch>
            <a:fillRect/>
          </a:stretch>
        </p:blipFill>
        <p:spPr>
          <a:xfrm>
            <a:off x="2793921" y="1484181"/>
            <a:ext cx="1594485" cy="894136"/>
          </a:xfrm>
          <a:prstGeom prst="rect">
            <a:avLst/>
          </a:prstGeom>
        </p:spPr>
      </p:pic>
      <p:sp>
        <p:nvSpPr>
          <p:cNvPr id="6" name="TextBox 5"/>
          <p:cNvSpPr txBox="1"/>
          <p:nvPr/>
        </p:nvSpPr>
        <p:spPr>
          <a:xfrm>
            <a:off x="651509" y="2720986"/>
            <a:ext cx="2160270" cy="507831"/>
          </a:xfrm>
          <a:prstGeom prst="rect">
            <a:avLst/>
          </a:prstGeom>
          <a:noFill/>
        </p:spPr>
        <p:txBody>
          <a:bodyPr wrap="square" rtlCol="0">
            <a:spAutoFit/>
          </a:bodyPr>
          <a:lstStyle/>
          <a:p>
            <a:r>
              <a:rPr lang="en-US" sz="1350" dirty="0"/>
              <a:t>Heart Rate </a:t>
            </a:r>
            <a:r>
              <a:rPr lang="en-US" sz="1350" dirty="0" err="1">
                <a:solidFill>
                  <a:schemeClr val="accent2"/>
                </a:solidFill>
              </a:rPr>
              <a:t>PhotoPlethysmoGram</a:t>
            </a:r>
            <a:r>
              <a:rPr lang="en-US" sz="1350" dirty="0">
                <a:solidFill>
                  <a:schemeClr val="accent2"/>
                </a:solidFill>
              </a:rPr>
              <a:t>(PPG)</a:t>
            </a:r>
            <a:endParaRPr lang="en-SG" sz="1350" dirty="0">
              <a:solidFill>
                <a:schemeClr val="accent2"/>
              </a:solidFill>
            </a:endParaRPr>
          </a:p>
        </p:txBody>
      </p:sp>
      <p:sp>
        <p:nvSpPr>
          <p:cNvPr id="7" name="TextBox 6"/>
          <p:cNvSpPr txBox="1"/>
          <p:nvPr/>
        </p:nvSpPr>
        <p:spPr>
          <a:xfrm>
            <a:off x="3035379" y="2627385"/>
            <a:ext cx="1851660" cy="923330"/>
          </a:xfrm>
          <a:prstGeom prst="rect">
            <a:avLst/>
          </a:prstGeom>
          <a:noFill/>
        </p:spPr>
        <p:txBody>
          <a:bodyPr wrap="square" rtlCol="0">
            <a:spAutoFit/>
          </a:bodyPr>
          <a:lstStyle/>
          <a:p>
            <a:r>
              <a:rPr lang="en-US" sz="1350" dirty="0"/>
              <a:t>Steps </a:t>
            </a:r>
            <a:r>
              <a:rPr lang="en-US" sz="1350" dirty="0">
                <a:sym typeface="Wingdings" panose="05000000000000000000" pitchFamily="2" charset="2"/>
              </a:rPr>
              <a:t> </a:t>
            </a:r>
          </a:p>
          <a:p>
            <a:pPr marL="0" lvl="1"/>
            <a:r>
              <a:rPr lang="en-US" sz="1350" dirty="0">
                <a:solidFill>
                  <a:schemeClr val="accent2"/>
                </a:solidFill>
              </a:rPr>
              <a:t>Inertial Measurement Unit (IMU)</a:t>
            </a:r>
          </a:p>
          <a:p>
            <a:r>
              <a:rPr lang="en-US" sz="1350" dirty="0">
                <a:sym typeface="Wingdings" panose="05000000000000000000" pitchFamily="2" charset="2"/>
              </a:rPr>
              <a:t> </a:t>
            </a:r>
            <a:endParaRPr lang="en-SG" sz="1350" dirty="0"/>
          </a:p>
        </p:txBody>
      </p:sp>
      <p:sp>
        <p:nvSpPr>
          <p:cNvPr id="8" name="TextBox 7"/>
          <p:cNvSpPr txBox="1"/>
          <p:nvPr/>
        </p:nvSpPr>
        <p:spPr>
          <a:xfrm>
            <a:off x="5264229" y="2831556"/>
            <a:ext cx="1783080" cy="507831"/>
          </a:xfrm>
          <a:prstGeom prst="rect">
            <a:avLst/>
          </a:prstGeom>
          <a:noFill/>
        </p:spPr>
        <p:txBody>
          <a:bodyPr wrap="square" rtlCol="0">
            <a:spAutoFit/>
          </a:bodyPr>
          <a:lstStyle/>
          <a:p>
            <a:r>
              <a:rPr lang="en-US" sz="1350" dirty="0"/>
              <a:t>Taking Stairs ? </a:t>
            </a:r>
            <a:endParaRPr lang="en-US" sz="1350" dirty="0">
              <a:sym typeface="Wingdings" panose="05000000000000000000" pitchFamily="2" charset="2"/>
            </a:endParaRPr>
          </a:p>
          <a:p>
            <a:r>
              <a:rPr lang="en-US" sz="1350" dirty="0">
                <a:solidFill>
                  <a:schemeClr val="accent2"/>
                </a:solidFill>
                <a:sym typeface="Wingdings" panose="05000000000000000000" pitchFamily="2" charset="2"/>
              </a:rPr>
              <a:t>Barometer</a:t>
            </a:r>
            <a:endParaRPr lang="en-SG" sz="1350" dirty="0">
              <a:solidFill>
                <a:schemeClr val="accent2"/>
              </a:solidFill>
            </a:endParaRPr>
          </a:p>
        </p:txBody>
      </p:sp>
      <p:sp>
        <p:nvSpPr>
          <p:cNvPr id="9" name="AutoShape 4" descr="Stairs Clipart Icon - Climbing Steps Png Transparent Png (#1790090) - PikPng"/>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SG" sz="1350"/>
          </a:p>
        </p:txBody>
      </p:sp>
      <p:sp>
        <p:nvSpPr>
          <p:cNvPr id="10" name="AutoShape 6" descr="Stairs Clipart Icon - Climbing Steps Png Transparent Png (#1790090) - PikPng"/>
          <p:cNvSpPr>
            <a:spLocks noChangeAspect="1" noChangeArrowheads="1"/>
          </p:cNvSpPr>
          <p:nvPr/>
        </p:nvSpPr>
        <p:spPr bwMode="auto">
          <a:xfrm>
            <a:off x="-1485900" y="-1710934"/>
            <a:ext cx="1945481" cy="19454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SG" sz="1350"/>
          </a:p>
        </p:txBody>
      </p:sp>
      <p:pic>
        <p:nvPicPr>
          <p:cNvPr id="12" name="Picture 11"/>
          <p:cNvPicPr>
            <a:picLocks noChangeAspect="1"/>
          </p:cNvPicPr>
          <p:nvPr/>
        </p:nvPicPr>
        <p:blipFill>
          <a:blip r:embed="rId5"/>
          <a:stretch>
            <a:fillRect/>
          </a:stretch>
        </p:blipFill>
        <p:spPr>
          <a:xfrm>
            <a:off x="5430679" y="1439419"/>
            <a:ext cx="1055846" cy="1255739"/>
          </a:xfrm>
          <a:prstGeom prst="rect">
            <a:avLst/>
          </a:prstGeom>
        </p:spPr>
      </p:pic>
      <p:pic>
        <p:nvPicPr>
          <p:cNvPr id="14" name="Picture 13"/>
          <p:cNvPicPr>
            <a:picLocks noChangeAspect="1"/>
          </p:cNvPicPr>
          <p:nvPr/>
        </p:nvPicPr>
        <p:blipFill>
          <a:blip r:embed="rId6"/>
          <a:stretch>
            <a:fillRect/>
          </a:stretch>
        </p:blipFill>
        <p:spPr>
          <a:xfrm>
            <a:off x="7361635" y="1357002"/>
            <a:ext cx="1343025" cy="1914525"/>
          </a:xfrm>
          <a:prstGeom prst="rect">
            <a:avLst/>
          </a:prstGeom>
        </p:spPr>
      </p:pic>
      <p:sp>
        <p:nvSpPr>
          <p:cNvPr id="15" name="TextBox 14"/>
          <p:cNvSpPr txBox="1"/>
          <p:nvPr/>
        </p:nvSpPr>
        <p:spPr>
          <a:xfrm>
            <a:off x="7425344" y="3382922"/>
            <a:ext cx="1663065" cy="715581"/>
          </a:xfrm>
          <a:prstGeom prst="rect">
            <a:avLst/>
          </a:prstGeom>
          <a:noFill/>
        </p:spPr>
        <p:txBody>
          <a:bodyPr wrap="square" rtlCol="0">
            <a:spAutoFit/>
          </a:bodyPr>
          <a:lstStyle/>
          <a:p>
            <a:r>
              <a:rPr lang="en-US" sz="1350" dirty="0"/>
              <a:t>Indoor /Outdoor </a:t>
            </a:r>
            <a:r>
              <a:rPr lang="en-US" sz="1350" dirty="0">
                <a:sym typeface="Wingdings" panose="05000000000000000000" pitchFamily="2" charset="2"/>
              </a:rPr>
              <a:t> </a:t>
            </a:r>
            <a:r>
              <a:rPr lang="en-US" sz="1350" dirty="0">
                <a:solidFill>
                  <a:schemeClr val="accent2"/>
                </a:solidFill>
                <a:sym typeface="Wingdings" panose="05000000000000000000" pitchFamily="2" charset="2"/>
              </a:rPr>
              <a:t>Ambient Light Sensor</a:t>
            </a:r>
            <a:endParaRPr lang="en-SG" sz="1350" dirty="0">
              <a:solidFill>
                <a:schemeClr val="accent2"/>
              </a:solidFill>
            </a:endParaRPr>
          </a:p>
        </p:txBody>
      </p:sp>
      <p:pic>
        <p:nvPicPr>
          <p:cNvPr id="17" name="Picture 16"/>
          <p:cNvPicPr>
            <a:picLocks noChangeAspect="1"/>
          </p:cNvPicPr>
          <p:nvPr/>
        </p:nvPicPr>
        <p:blipFill>
          <a:blip r:embed="rId7"/>
          <a:stretch>
            <a:fillRect/>
          </a:stretch>
        </p:blipFill>
        <p:spPr>
          <a:xfrm>
            <a:off x="472475" y="3351318"/>
            <a:ext cx="1187649" cy="1187649"/>
          </a:xfrm>
          <a:prstGeom prst="rect">
            <a:avLst/>
          </a:prstGeom>
        </p:spPr>
      </p:pic>
      <p:sp>
        <p:nvSpPr>
          <p:cNvPr id="18" name="TextBox 17"/>
          <p:cNvSpPr txBox="1"/>
          <p:nvPr/>
        </p:nvSpPr>
        <p:spPr>
          <a:xfrm>
            <a:off x="1377426" y="4148959"/>
            <a:ext cx="2074545" cy="507831"/>
          </a:xfrm>
          <a:prstGeom prst="rect">
            <a:avLst/>
          </a:prstGeom>
          <a:noFill/>
        </p:spPr>
        <p:txBody>
          <a:bodyPr wrap="square" rtlCol="0">
            <a:spAutoFit/>
          </a:bodyPr>
          <a:lstStyle/>
          <a:p>
            <a:r>
              <a:rPr lang="en-US" sz="1350" dirty="0"/>
              <a:t>Body Temperature </a:t>
            </a:r>
            <a:endParaRPr lang="en-US" sz="1350" dirty="0">
              <a:sym typeface="Wingdings" panose="05000000000000000000" pitchFamily="2" charset="2"/>
            </a:endParaRPr>
          </a:p>
          <a:p>
            <a:r>
              <a:rPr lang="en-US" sz="1350" dirty="0">
                <a:solidFill>
                  <a:schemeClr val="accent2"/>
                </a:solidFill>
                <a:sym typeface="Wingdings" panose="05000000000000000000" pitchFamily="2" charset="2"/>
              </a:rPr>
              <a:t>Temperature Sensor</a:t>
            </a:r>
            <a:endParaRPr lang="en-SG" sz="1350" dirty="0">
              <a:solidFill>
                <a:schemeClr val="accent2"/>
              </a:solidFill>
            </a:endParaRPr>
          </a:p>
        </p:txBody>
      </p:sp>
      <p:pic>
        <p:nvPicPr>
          <p:cNvPr id="20" name="Picture 19"/>
          <p:cNvPicPr>
            <a:picLocks noChangeAspect="1"/>
          </p:cNvPicPr>
          <p:nvPr/>
        </p:nvPicPr>
        <p:blipFill>
          <a:blip r:embed="rId8"/>
          <a:stretch>
            <a:fillRect/>
          </a:stretch>
        </p:blipFill>
        <p:spPr>
          <a:xfrm>
            <a:off x="3355554" y="3334941"/>
            <a:ext cx="1270159" cy="1298766"/>
          </a:xfrm>
          <a:prstGeom prst="rect">
            <a:avLst/>
          </a:prstGeom>
        </p:spPr>
      </p:pic>
      <p:sp>
        <p:nvSpPr>
          <p:cNvPr id="21" name="TextBox 20"/>
          <p:cNvSpPr txBox="1"/>
          <p:nvPr/>
        </p:nvSpPr>
        <p:spPr>
          <a:xfrm>
            <a:off x="4678261" y="4296594"/>
            <a:ext cx="1171937" cy="507831"/>
          </a:xfrm>
          <a:prstGeom prst="rect">
            <a:avLst/>
          </a:prstGeom>
          <a:noFill/>
        </p:spPr>
        <p:txBody>
          <a:bodyPr wrap="square" rtlCol="0">
            <a:spAutoFit/>
          </a:bodyPr>
          <a:lstStyle/>
          <a:p>
            <a:r>
              <a:rPr lang="en-US" sz="1350" dirty="0"/>
              <a:t>Location </a:t>
            </a:r>
          </a:p>
          <a:p>
            <a:r>
              <a:rPr lang="en-US" sz="1350" dirty="0">
                <a:solidFill>
                  <a:schemeClr val="accent2"/>
                </a:solidFill>
              </a:rPr>
              <a:t>GPS</a:t>
            </a:r>
            <a:endParaRPr lang="en-SG" sz="1350" dirty="0">
              <a:solidFill>
                <a:schemeClr val="accent2"/>
              </a:solidFill>
            </a:endParaRPr>
          </a:p>
        </p:txBody>
      </p:sp>
      <p:pic>
        <p:nvPicPr>
          <p:cNvPr id="11" name="Picture 10"/>
          <p:cNvPicPr>
            <a:picLocks noChangeAspect="1"/>
          </p:cNvPicPr>
          <p:nvPr/>
        </p:nvPicPr>
        <p:blipFill>
          <a:blip r:embed="rId9"/>
          <a:stretch>
            <a:fillRect/>
          </a:stretch>
        </p:blipFill>
        <p:spPr>
          <a:xfrm>
            <a:off x="5727274" y="3334942"/>
            <a:ext cx="1320035" cy="1320035"/>
          </a:xfrm>
          <a:prstGeom prst="rect">
            <a:avLst/>
          </a:prstGeom>
        </p:spPr>
      </p:pic>
      <p:sp>
        <p:nvSpPr>
          <p:cNvPr id="13" name="TextBox 12"/>
          <p:cNvSpPr txBox="1"/>
          <p:nvPr/>
        </p:nvSpPr>
        <p:spPr>
          <a:xfrm>
            <a:off x="6951759" y="4148959"/>
            <a:ext cx="1540063" cy="715581"/>
          </a:xfrm>
          <a:prstGeom prst="rect">
            <a:avLst/>
          </a:prstGeom>
          <a:noFill/>
        </p:spPr>
        <p:txBody>
          <a:bodyPr wrap="square" rtlCol="0">
            <a:spAutoFit/>
          </a:bodyPr>
          <a:lstStyle/>
          <a:p>
            <a:r>
              <a:rPr lang="en-US" sz="1350" dirty="0"/>
              <a:t>Sound Intensity</a:t>
            </a:r>
          </a:p>
          <a:p>
            <a:r>
              <a:rPr lang="en-US" sz="1350" dirty="0">
                <a:solidFill>
                  <a:schemeClr val="accent2"/>
                </a:solidFill>
              </a:rPr>
              <a:t>Microphone</a:t>
            </a:r>
          </a:p>
          <a:p>
            <a:endParaRPr lang="en-SG" sz="1350" dirty="0"/>
          </a:p>
        </p:txBody>
      </p:sp>
      <p:sp>
        <p:nvSpPr>
          <p:cNvPr id="2" name="Slide Number Placeholder 1"/>
          <p:cNvSpPr>
            <a:spLocks noGrp="1"/>
          </p:cNvSpPr>
          <p:nvPr>
            <p:ph type="sldNum" sz="quarter" idx="12"/>
          </p:nvPr>
        </p:nvSpPr>
        <p:spPr/>
        <p:txBody>
          <a:bodyPr/>
          <a:lstStyle/>
          <a:p>
            <a:fld id="{48F63A3B-78C7-47BE-AE5E-E10140E04643}" type="slidenum">
              <a:rPr lang="en-US" smtClean="0"/>
              <a:t>27</a:t>
            </a:fld>
            <a:endParaRPr lang="en-US" dirty="0"/>
          </a:p>
        </p:txBody>
      </p:sp>
    </p:spTree>
    <p:extLst>
      <p:ext uri="{BB962C8B-B14F-4D97-AF65-F5344CB8AC3E}">
        <p14:creationId xmlns:p14="http://schemas.microsoft.com/office/powerpoint/2010/main" val="28379196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Open-source AI raw data analytics tools</a:t>
            </a:r>
            <a:endParaRPr lang="en-SG" dirty="0"/>
          </a:p>
        </p:txBody>
      </p:sp>
      <p:pic>
        <p:nvPicPr>
          <p:cNvPr id="4" name="Picture 3"/>
          <p:cNvPicPr>
            <a:picLocks noChangeAspect="1"/>
          </p:cNvPicPr>
          <p:nvPr/>
        </p:nvPicPr>
        <p:blipFill>
          <a:blip r:embed="rId2"/>
          <a:stretch>
            <a:fillRect/>
          </a:stretch>
        </p:blipFill>
        <p:spPr>
          <a:xfrm>
            <a:off x="874748" y="2495939"/>
            <a:ext cx="2974130" cy="1487065"/>
          </a:xfrm>
          <a:prstGeom prst="rect">
            <a:avLst/>
          </a:prstGeom>
        </p:spPr>
      </p:pic>
      <p:pic>
        <p:nvPicPr>
          <p:cNvPr id="5" name="Picture 4"/>
          <p:cNvPicPr>
            <a:picLocks noChangeAspect="1"/>
          </p:cNvPicPr>
          <p:nvPr/>
        </p:nvPicPr>
        <p:blipFill>
          <a:blip r:embed="rId3"/>
          <a:stretch>
            <a:fillRect/>
          </a:stretch>
        </p:blipFill>
        <p:spPr>
          <a:xfrm>
            <a:off x="1202298" y="1684224"/>
            <a:ext cx="2174799" cy="765207"/>
          </a:xfrm>
          <a:prstGeom prst="rect">
            <a:avLst/>
          </a:prstGeom>
        </p:spPr>
      </p:pic>
      <p:pic>
        <p:nvPicPr>
          <p:cNvPr id="1026" name="Picture 2" descr="AirSens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8075" y="1190621"/>
            <a:ext cx="3445858" cy="13827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5013847" y="2598421"/>
            <a:ext cx="2472803" cy="2442686"/>
          </a:xfrm>
          <a:prstGeom prst="rect">
            <a:avLst/>
          </a:prstGeom>
        </p:spPr>
      </p:pic>
      <p:sp>
        <p:nvSpPr>
          <p:cNvPr id="7" name="TextBox 6"/>
          <p:cNvSpPr txBox="1"/>
          <p:nvPr/>
        </p:nvSpPr>
        <p:spPr>
          <a:xfrm>
            <a:off x="7486650" y="904637"/>
            <a:ext cx="1114425" cy="369332"/>
          </a:xfrm>
          <a:prstGeom prst="rect">
            <a:avLst/>
          </a:prstGeom>
          <a:noFill/>
        </p:spPr>
        <p:txBody>
          <a:bodyPr wrap="square" rtlCol="0">
            <a:spAutoFit/>
          </a:bodyPr>
          <a:lstStyle/>
          <a:p>
            <a:r>
              <a:rPr lang="en-US" dirty="0" err="1" smtClean="0"/>
              <a:t>AirSensor</a:t>
            </a:r>
            <a:endParaRPr lang="en-SG" dirty="0"/>
          </a:p>
        </p:txBody>
      </p:sp>
      <p:sp>
        <p:nvSpPr>
          <p:cNvPr id="8" name="TextBox 7"/>
          <p:cNvSpPr txBox="1"/>
          <p:nvPr/>
        </p:nvSpPr>
        <p:spPr>
          <a:xfrm>
            <a:off x="7446169" y="3910251"/>
            <a:ext cx="1109663" cy="369332"/>
          </a:xfrm>
          <a:prstGeom prst="rect">
            <a:avLst/>
          </a:prstGeom>
          <a:noFill/>
        </p:spPr>
        <p:txBody>
          <a:bodyPr wrap="square" rtlCol="0">
            <a:spAutoFit/>
          </a:bodyPr>
          <a:lstStyle/>
          <a:p>
            <a:r>
              <a:rPr lang="en-US" dirty="0" err="1" smtClean="0"/>
              <a:t>ExploreR</a:t>
            </a:r>
            <a:endParaRPr lang="en-SG" dirty="0"/>
          </a:p>
        </p:txBody>
      </p:sp>
      <p:sp>
        <p:nvSpPr>
          <p:cNvPr id="3" name="Slide Number Placeholder 2"/>
          <p:cNvSpPr>
            <a:spLocks noGrp="1"/>
          </p:cNvSpPr>
          <p:nvPr>
            <p:ph type="sldNum" sz="quarter" idx="12"/>
          </p:nvPr>
        </p:nvSpPr>
        <p:spPr/>
        <p:txBody>
          <a:bodyPr/>
          <a:lstStyle/>
          <a:p>
            <a:fld id="{48F63A3B-78C7-47BE-AE5E-E10140E04643}" type="slidenum">
              <a:rPr lang="en-US" smtClean="0"/>
              <a:t>28</a:t>
            </a:fld>
            <a:endParaRPr lang="en-US" dirty="0"/>
          </a:p>
        </p:txBody>
      </p:sp>
    </p:spTree>
    <p:extLst>
      <p:ext uri="{BB962C8B-B14F-4D97-AF65-F5344CB8AC3E}">
        <p14:creationId xmlns:p14="http://schemas.microsoft.com/office/powerpoint/2010/main" val="14801712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Benefits of Collecting Raw Data</a:t>
            </a:r>
            <a:br>
              <a:rPr lang="en-US" sz="4000" dirty="0"/>
            </a:br>
            <a:endParaRPr lang="en-SG" sz="4000" dirty="0"/>
          </a:p>
        </p:txBody>
      </p:sp>
      <p:sp>
        <p:nvSpPr>
          <p:cNvPr id="4" name="TextBox 3"/>
          <p:cNvSpPr txBox="1"/>
          <p:nvPr/>
        </p:nvSpPr>
        <p:spPr>
          <a:xfrm>
            <a:off x="909638" y="1223963"/>
            <a:ext cx="7215187" cy="2308324"/>
          </a:xfrm>
          <a:prstGeom prst="rect">
            <a:avLst/>
          </a:prstGeom>
          <a:noFill/>
        </p:spPr>
        <p:txBody>
          <a:bodyPr wrap="square" rtlCol="0">
            <a:spAutoFit/>
          </a:bodyPr>
          <a:lstStyle/>
          <a:p>
            <a:pPr marL="342900" indent="-342900">
              <a:buAutoNum type="arabicPeriod"/>
            </a:pPr>
            <a:r>
              <a:rPr lang="en-US" dirty="0" smtClean="0"/>
              <a:t>Raw data can be used to accurately characterize sensors </a:t>
            </a:r>
          </a:p>
          <a:p>
            <a:pPr marL="342900" indent="-342900">
              <a:buAutoNum type="arabicPeriod"/>
            </a:pPr>
            <a:r>
              <a:rPr lang="en-US" dirty="0" smtClean="0"/>
              <a:t>Raw data enables analysis by validated algorithms</a:t>
            </a:r>
          </a:p>
          <a:p>
            <a:pPr marL="342900" indent="-342900">
              <a:buAutoNum type="arabicPeriod"/>
            </a:pPr>
            <a:r>
              <a:rPr lang="en-US" dirty="0" smtClean="0"/>
              <a:t>Algorithms based on raw data are device independent</a:t>
            </a:r>
          </a:p>
          <a:p>
            <a:pPr marL="342900" indent="-342900">
              <a:buAutoNum type="arabicPeriod"/>
            </a:pPr>
            <a:r>
              <a:rPr lang="en-US" dirty="0" smtClean="0"/>
              <a:t>Raw data enables determination of measurement accuracy</a:t>
            </a:r>
          </a:p>
          <a:p>
            <a:pPr marL="342900" indent="-342900">
              <a:buAutoNum type="arabicPeriod"/>
            </a:pPr>
            <a:r>
              <a:rPr lang="en-US" dirty="0" smtClean="0"/>
              <a:t>Anomalies can be investigated using raw data</a:t>
            </a:r>
          </a:p>
          <a:p>
            <a:pPr marL="342900" indent="-342900">
              <a:buAutoNum type="arabicPeriod"/>
            </a:pPr>
            <a:r>
              <a:rPr lang="en-US" dirty="0" smtClean="0"/>
              <a:t>Study data can be re-analyzed with updated algorithms</a:t>
            </a:r>
          </a:p>
          <a:p>
            <a:pPr marL="342900" indent="-342900">
              <a:buAutoNum type="arabicPeriod"/>
            </a:pPr>
            <a:r>
              <a:rPr lang="en-US" dirty="0" smtClean="0"/>
              <a:t>Study data can be used for computations that a wearable cannot</a:t>
            </a:r>
          </a:p>
          <a:p>
            <a:pPr marL="342900" indent="-342900">
              <a:buAutoNum type="arabicPeriod"/>
            </a:pPr>
            <a:r>
              <a:rPr lang="en-US" dirty="0" smtClean="0"/>
              <a:t>Raw data enables combining data across multiple studies</a:t>
            </a:r>
            <a:endParaRPr lang="en-SG" dirty="0"/>
          </a:p>
        </p:txBody>
      </p:sp>
      <p:sp>
        <p:nvSpPr>
          <p:cNvPr id="3" name="Slide Number Placeholder 2"/>
          <p:cNvSpPr>
            <a:spLocks noGrp="1"/>
          </p:cNvSpPr>
          <p:nvPr>
            <p:ph type="sldNum" sz="quarter" idx="12"/>
          </p:nvPr>
        </p:nvSpPr>
        <p:spPr/>
        <p:txBody>
          <a:bodyPr/>
          <a:lstStyle/>
          <a:p>
            <a:fld id="{48F63A3B-78C7-47BE-AE5E-E10140E04643}" type="slidenum">
              <a:rPr lang="en-US" smtClean="0"/>
              <a:t>29</a:t>
            </a:fld>
            <a:endParaRPr lang="en-US" dirty="0"/>
          </a:p>
        </p:txBody>
      </p:sp>
    </p:spTree>
    <p:extLst>
      <p:ext uri="{BB962C8B-B14F-4D97-AF65-F5344CB8AC3E}">
        <p14:creationId xmlns:p14="http://schemas.microsoft.com/office/powerpoint/2010/main" val="4438488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968C-18AF-C091-9FEB-3114BBB6AB46}"/>
              </a:ext>
            </a:extLst>
          </p:cNvPr>
          <p:cNvSpPr>
            <a:spLocks noGrp="1"/>
          </p:cNvSpPr>
          <p:nvPr>
            <p:ph type="title"/>
          </p:nvPr>
        </p:nvSpPr>
        <p:spPr>
          <a:xfrm>
            <a:off x="483798" y="394486"/>
            <a:ext cx="5995193" cy="895302"/>
          </a:xfrm>
        </p:spPr>
        <p:txBody>
          <a:bodyPr anchor="b">
            <a:noAutofit/>
          </a:bodyPr>
          <a:lstStyle/>
          <a:p>
            <a:r>
              <a:rPr lang="en-US" sz="3600" dirty="0">
                <a:ea typeface="Calibri Light"/>
                <a:cs typeface="Calibri Light"/>
              </a:rPr>
              <a:t>Sensor input based wearable community sensing programs</a:t>
            </a:r>
            <a:endParaRPr lang="en-US" sz="3600" dirty="0"/>
          </a:p>
        </p:txBody>
      </p:sp>
      <p:pic>
        <p:nvPicPr>
          <p:cNvPr id="6" name="Content Placeholder 4" descr="A logo for a national steps challenge&#10;&#10;Description automatically generated">
            <a:extLst>
              <a:ext uri="{FF2B5EF4-FFF2-40B4-BE49-F238E27FC236}">
                <a16:creationId xmlns:a16="http://schemas.microsoft.com/office/drawing/2014/main" id="{5550E153-70FE-FF96-767C-72B34458EC62}"/>
              </a:ext>
            </a:extLst>
          </p:cNvPr>
          <p:cNvPicPr>
            <a:picLocks noChangeAspect="1"/>
          </p:cNvPicPr>
          <p:nvPr/>
        </p:nvPicPr>
        <p:blipFill>
          <a:blip r:embed="rId3"/>
          <a:stretch>
            <a:fillRect/>
          </a:stretch>
        </p:blipFill>
        <p:spPr>
          <a:xfrm>
            <a:off x="7192610" y="2829566"/>
            <a:ext cx="1633950" cy="1638920"/>
          </a:xfrm>
          <a:prstGeom prst="rect">
            <a:avLst/>
          </a:prstGeom>
        </p:spPr>
      </p:pic>
      <p:pic>
        <p:nvPicPr>
          <p:cNvPr id="14" name="Picture 13" descr="A road with many cars and people walking&#10;&#10;Description automatically generated">
            <a:extLst>
              <a:ext uri="{FF2B5EF4-FFF2-40B4-BE49-F238E27FC236}">
                <a16:creationId xmlns:a16="http://schemas.microsoft.com/office/drawing/2014/main" id="{B97B1E2C-726B-7D5D-3F0D-60E773550A4F}"/>
              </a:ext>
            </a:extLst>
          </p:cNvPr>
          <p:cNvPicPr>
            <a:picLocks noChangeAspect="1"/>
          </p:cNvPicPr>
          <p:nvPr/>
        </p:nvPicPr>
        <p:blipFill>
          <a:blip r:embed="rId4"/>
          <a:stretch>
            <a:fillRect/>
          </a:stretch>
        </p:blipFill>
        <p:spPr>
          <a:xfrm>
            <a:off x="183873" y="2905437"/>
            <a:ext cx="2100285" cy="1406592"/>
          </a:xfrm>
          <a:prstGeom prst="rect">
            <a:avLst/>
          </a:prstGeom>
        </p:spPr>
      </p:pic>
      <p:sp>
        <p:nvSpPr>
          <p:cNvPr id="16" name="TextBox 15">
            <a:extLst>
              <a:ext uri="{FF2B5EF4-FFF2-40B4-BE49-F238E27FC236}">
                <a16:creationId xmlns:a16="http://schemas.microsoft.com/office/drawing/2014/main" id="{38EF5EA1-FA60-BFF7-C835-A6C6E2CAC7A1}"/>
              </a:ext>
            </a:extLst>
          </p:cNvPr>
          <p:cNvSpPr txBox="1"/>
          <p:nvPr/>
        </p:nvSpPr>
        <p:spPr>
          <a:xfrm>
            <a:off x="7121031" y="4167059"/>
            <a:ext cx="178020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000000"/>
                </a:solidFill>
                <a:ea typeface="+mn-lt"/>
                <a:cs typeface="+mn-lt"/>
              </a:rPr>
              <a:t>Singapore's National Step Challenge</a:t>
            </a:r>
          </a:p>
          <a:p>
            <a:r>
              <a:rPr lang="en-US" sz="1200" dirty="0">
                <a:solidFill>
                  <a:srgbClr val="040C28"/>
                </a:solidFill>
                <a:ea typeface="+mn-lt"/>
                <a:cs typeface="+mn-lt"/>
              </a:rPr>
              <a:t>Over 910,000</a:t>
            </a:r>
            <a:endParaRPr lang="en-US" dirty="0">
              <a:cs typeface="Calibri"/>
            </a:endParaRPr>
          </a:p>
        </p:txBody>
      </p:sp>
      <p:sp>
        <p:nvSpPr>
          <p:cNvPr id="18" name="TextBox 17">
            <a:extLst>
              <a:ext uri="{FF2B5EF4-FFF2-40B4-BE49-F238E27FC236}">
                <a16:creationId xmlns:a16="http://schemas.microsoft.com/office/drawing/2014/main" id="{E183AE4D-FE8C-B228-ECA7-5E93269CB728}"/>
              </a:ext>
            </a:extLst>
          </p:cNvPr>
          <p:cNvSpPr txBox="1"/>
          <p:nvPr/>
        </p:nvSpPr>
        <p:spPr>
          <a:xfrm>
            <a:off x="1386416" y="4169833"/>
            <a:ext cx="1312333" cy="1587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0" name="TextBox 19">
            <a:extLst>
              <a:ext uri="{FF2B5EF4-FFF2-40B4-BE49-F238E27FC236}">
                <a16:creationId xmlns:a16="http://schemas.microsoft.com/office/drawing/2014/main" id="{3069B7A3-5071-CBB7-23CB-ACE7F9DC5836}"/>
              </a:ext>
            </a:extLst>
          </p:cNvPr>
          <p:cNvSpPr txBox="1"/>
          <p:nvPr/>
        </p:nvSpPr>
        <p:spPr>
          <a:xfrm>
            <a:off x="142702" y="4473367"/>
            <a:ext cx="21060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ea typeface="+mn-lt"/>
                <a:cs typeface="+mn-lt"/>
              </a:rPr>
              <a:t>Google Map's Live Traffic</a:t>
            </a:r>
          </a:p>
          <a:p>
            <a:r>
              <a:rPr lang="en-US" sz="1200" dirty="0">
                <a:ea typeface="+mn-lt"/>
                <a:cs typeface="+mn-lt"/>
              </a:rPr>
              <a:t>154.4  million monthly</a:t>
            </a:r>
            <a:endParaRPr lang="en-US" dirty="0"/>
          </a:p>
          <a:p>
            <a:r>
              <a:rPr lang="en-US" sz="1200" dirty="0">
                <a:ea typeface="+mn-lt"/>
                <a:cs typeface="+mn-lt"/>
              </a:rPr>
              <a:t> participants</a:t>
            </a:r>
            <a:endParaRPr lang="en-US" sz="1200" dirty="0">
              <a:cs typeface="Calibri"/>
            </a:endParaRPr>
          </a:p>
        </p:txBody>
      </p:sp>
      <p:sp>
        <p:nvSpPr>
          <p:cNvPr id="22" name="TextBox 21">
            <a:extLst>
              <a:ext uri="{FF2B5EF4-FFF2-40B4-BE49-F238E27FC236}">
                <a16:creationId xmlns:a16="http://schemas.microsoft.com/office/drawing/2014/main" id="{C29B1F2A-A85E-48C7-E3C9-FA50999C8257}"/>
              </a:ext>
            </a:extLst>
          </p:cNvPr>
          <p:cNvSpPr txBox="1"/>
          <p:nvPr/>
        </p:nvSpPr>
        <p:spPr>
          <a:xfrm>
            <a:off x="3083614" y="4271342"/>
            <a:ext cx="2290967"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1D1D1F"/>
                </a:solidFill>
              </a:rPr>
              <a:t>Apple Research app</a:t>
            </a:r>
            <a:endParaRPr lang="en-US" sz="1400">
              <a:cs typeface="Calibri"/>
            </a:endParaRPr>
          </a:p>
          <a:p>
            <a:r>
              <a:rPr lang="en-US" sz="1200" dirty="0">
                <a:ea typeface="+mn-lt"/>
                <a:cs typeface="+mn-lt"/>
              </a:rPr>
              <a:t>200,000 active participants</a:t>
            </a:r>
          </a:p>
          <a:p>
            <a:r>
              <a:rPr lang="en-US" sz="1200" dirty="0">
                <a:ea typeface="+mn-lt"/>
                <a:cs typeface="+mn-lt"/>
              </a:rPr>
              <a:t>100 million active apple watch users</a:t>
            </a:r>
            <a:endParaRPr lang="en-US" sz="1200">
              <a:cs typeface="Calibri"/>
            </a:endParaRPr>
          </a:p>
        </p:txBody>
      </p:sp>
      <p:pic>
        <p:nvPicPr>
          <p:cNvPr id="23" name="Picture 22" descr="A screenshot of a phone&#10;&#10;Description automatically generated">
            <a:extLst>
              <a:ext uri="{FF2B5EF4-FFF2-40B4-BE49-F238E27FC236}">
                <a16:creationId xmlns:a16="http://schemas.microsoft.com/office/drawing/2014/main" id="{D5DE8D06-CA44-B874-A735-23854B7E3015}"/>
              </a:ext>
            </a:extLst>
          </p:cNvPr>
          <p:cNvPicPr>
            <a:picLocks noChangeAspect="1"/>
          </p:cNvPicPr>
          <p:nvPr/>
        </p:nvPicPr>
        <p:blipFill>
          <a:blip r:embed="rId5"/>
          <a:stretch>
            <a:fillRect/>
          </a:stretch>
        </p:blipFill>
        <p:spPr>
          <a:xfrm>
            <a:off x="2698474" y="2007332"/>
            <a:ext cx="4293704" cy="2162507"/>
          </a:xfrm>
          <a:prstGeom prst="rect">
            <a:avLst/>
          </a:prstGeom>
        </p:spPr>
      </p:pic>
      <p:pic>
        <p:nvPicPr>
          <p:cNvPr id="5" name="Picture 4" descr="A red pin on a square&#10;&#10;Description automatically generated">
            <a:extLst>
              <a:ext uri="{FF2B5EF4-FFF2-40B4-BE49-F238E27FC236}">
                <a16:creationId xmlns:a16="http://schemas.microsoft.com/office/drawing/2014/main" id="{FD6AE9A8-E201-8854-FC36-4F5E1B876F8A}"/>
              </a:ext>
            </a:extLst>
          </p:cNvPr>
          <p:cNvPicPr>
            <a:picLocks noChangeAspect="1"/>
          </p:cNvPicPr>
          <p:nvPr/>
        </p:nvPicPr>
        <p:blipFill>
          <a:blip r:embed="rId6"/>
          <a:stretch>
            <a:fillRect/>
          </a:stretch>
        </p:blipFill>
        <p:spPr>
          <a:xfrm>
            <a:off x="2043588" y="3985953"/>
            <a:ext cx="514786" cy="523515"/>
          </a:xfrm>
          <a:prstGeom prst="rect">
            <a:avLst/>
          </a:prstGeom>
        </p:spPr>
      </p:pic>
      <p:pic>
        <p:nvPicPr>
          <p:cNvPr id="9" name="Picture 8" descr="A blue and green footprint&#10;&#10;Description automatically generated">
            <a:extLst>
              <a:ext uri="{FF2B5EF4-FFF2-40B4-BE49-F238E27FC236}">
                <a16:creationId xmlns:a16="http://schemas.microsoft.com/office/drawing/2014/main" id="{9CD3046B-C458-3DB7-D7C4-B5D165591BA1}"/>
              </a:ext>
            </a:extLst>
          </p:cNvPr>
          <p:cNvPicPr>
            <a:picLocks noChangeAspect="1"/>
          </p:cNvPicPr>
          <p:nvPr/>
        </p:nvPicPr>
        <p:blipFill>
          <a:blip r:embed="rId7"/>
          <a:stretch>
            <a:fillRect/>
          </a:stretch>
        </p:blipFill>
        <p:spPr>
          <a:xfrm>
            <a:off x="5472517" y="4167745"/>
            <a:ext cx="1127346" cy="630750"/>
          </a:xfrm>
          <a:prstGeom prst="rect">
            <a:avLst/>
          </a:prstGeom>
        </p:spPr>
      </p:pic>
      <p:pic>
        <p:nvPicPr>
          <p:cNvPr id="11" name="Picture 10" descr="A heart with a heartbeat line&#10;&#10;Description automatically generated">
            <a:extLst>
              <a:ext uri="{FF2B5EF4-FFF2-40B4-BE49-F238E27FC236}">
                <a16:creationId xmlns:a16="http://schemas.microsoft.com/office/drawing/2014/main" id="{ED9D4BC4-78F3-389A-FE94-C381DC317F8D}"/>
              </a:ext>
            </a:extLst>
          </p:cNvPr>
          <p:cNvPicPr>
            <a:picLocks noChangeAspect="1"/>
          </p:cNvPicPr>
          <p:nvPr/>
        </p:nvPicPr>
        <p:blipFill>
          <a:blip r:embed="rId8"/>
          <a:stretch>
            <a:fillRect/>
          </a:stretch>
        </p:blipFill>
        <p:spPr>
          <a:xfrm>
            <a:off x="6256891" y="4262622"/>
            <a:ext cx="446532" cy="411904"/>
          </a:xfrm>
          <a:prstGeom prst="rect">
            <a:avLst/>
          </a:prstGeom>
        </p:spPr>
      </p:pic>
      <p:pic>
        <p:nvPicPr>
          <p:cNvPr id="13" name="Picture 12" descr="A red thermometer with lines&#10;&#10;Description automatically generated">
            <a:extLst>
              <a:ext uri="{FF2B5EF4-FFF2-40B4-BE49-F238E27FC236}">
                <a16:creationId xmlns:a16="http://schemas.microsoft.com/office/drawing/2014/main" id="{EDEA3596-1EF7-CDDE-3E8C-2522F8785CBA}"/>
              </a:ext>
            </a:extLst>
          </p:cNvPr>
          <p:cNvPicPr>
            <a:picLocks noChangeAspect="1"/>
          </p:cNvPicPr>
          <p:nvPr/>
        </p:nvPicPr>
        <p:blipFill>
          <a:blip r:embed="rId9"/>
          <a:stretch>
            <a:fillRect/>
          </a:stretch>
        </p:blipFill>
        <p:spPr>
          <a:xfrm>
            <a:off x="5213440" y="4201114"/>
            <a:ext cx="611180" cy="616150"/>
          </a:xfrm>
          <a:prstGeom prst="rect">
            <a:avLst/>
          </a:prstGeom>
        </p:spPr>
      </p:pic>
      <p:pic>
        <p:nvPicPr>
          <p:cNvPr id="17" name="Picture 16" descr="A round icon with a microphone&#10;&#10;Description automatically generated">
            <a:extLst>
              <a:ext uri="{FF2B5EF4-FFF2-40B4-BE49-F238E27FC236}">
                <a16:creationId xmlns:a16="http://schemas.microsoft.com/office/drawing/2014/main" id="{6960DCE5-88BB-1876-A171-4DDE96F57DED}"/>
              </a:ext>
            </a:extLst>
          </p:cNvPr>
          <p:cNvPicPr>
            <a:picLocks noChangeAspect="1"/>
          </p:cNvPicPr>
          <p:nvPr/>
        </p:nvPicPr>
        <p:blipFill>
          <a:blip r:embed="rId10"/>
          <a:stretch>
            <a:fillRect/>
          </a:stretch>
        </p:blipFill>
        <p:spPr>
          <a:xfrm>
            <a:off x="6477677" y="4617089"/>
            <a:ext cx="450362" cy="450362"/>
          </a:xfrm>
          <a:prstGeom prst="rect">
            <a:avLst/>
          </a:prstGeom>
        </p:spPr>
      </p:pic>
      <p:pic>
        <p:nvPicPr>
          <p:cNvPr id="19" name="Picture 18" descr="A blue and green footprint&#10;&#10;Description automatically generated">
            <a:extLst>
              <a:ext uri="{FF2B5EF4-FFF2-40B4-BE49-F238E27FC236}">
                <a16:creationId xmlns:a16="http://schemas.microsoft.com/office/drawing/2014/main" id="{43DFD62C-3BC6-B853-D392-2045422B4E3F}"/>
              </a:ext>
            </a:extLst>
          </p:cNvPr>
          <p:cNvPicPr>
            <a:picLocks noChangeAspect="1"/>
          </p:cNvPicPr>
          <p:nvPr/>
        </p:nvPicPr>
        <p:blipFill>
          <a:blip r:embed="rId7"/>
          <a:stretch>
            <a:fillRect/>
          </a:stretch>
        </p:blipFill>
        <p:spPr>
          <a:xfrm>
            <a:off x="8273531" y="4600835"/>
            <a:ext cx="868929" cy="481664"/>
          </a:xfrm>
          <a:prstGeom prst="rect">
            <a:avLst/>
          </a:prstGeom>
        </p:spPr>
      </p:pic>
      <p:pic>
        <p:nvPicPr>
          <p:cNvPr id="21" name="Picture 20" descr="A heart with a heartbeat line&#10;&#10;Description automatically generated">
            <a:extLst>
              <a:ext uri="{FF2B5EF4-FFF2-40B4-BE49-F238E27FC236}">
                <a16:creationId xmlns:a16="http://schemas.microsoft.com/office/drawing/2014/main" id="{91573180-17BF-5C16-9F89-8A99F214B839}"/>
              </a:ext>
            </a:extLst>
          </p:cNvPr>
          <p:cNvPicPr>
            <a:picLocks noChangeAspect="1"/>
          </p:cNvPicPr>
          <p:nvPr/>
        </p:nvPicPr>
        <p:blipFill>
          <a:blip r:embed="rId8"/>
          <a:stretch>
            <a:fillRect/>
          </a:stretch>
        </p:blipFill>
        <p:spPr>
          <a:xfrm>
            <a:off x="8696947" y="3661304"/>
            <a:ext cx="446532" cy="411904"/>
          </a:xfrm>
          <a:prstGeom prst="rect">
            <a:avLst/>
          </a:prstGeom>
        </p:spPr>
      </p:pic>
      <p:pic>
        <p:nvPicPr>
          <p:cNvPr id="3" name="Picture 2" descr="A diagram of informational information&#10;&#10;Description automatically generated">
            <a:extLst>
              <a:ext uri="{FF2B5EF4-FFF2-40B4-BE49-F238E27FC236}">
                <a16:creationId xmlns:a16="http://schemas.microsoft.com/office/drawing/2014/main" id="{A3595D20-0272-143C-F24A-75BAA9CC523C}"/>
              </a:ext>
            </a:extLst>
          </p:cNvPr>
          <p:cNvPicPr>
            <a:picLocks noChangeAspect="1"/>
          </p:cNvPicPr>
          <p:nvPr/>
        </p:nvPicPr>
        <p:blipFill>
          <a:blip r:embed="rId11"/>
          <a:stretch>
            <a:fillRect/>
          </a:stretch>
        </p:blipFill>
        <p:spPr>
          <a:xfrm>
            <a:off x="6928756" y="467582"/>
            <a:ext cx="2058308" cy="2362298"/>
          </a:xfrm>
          <a:prstGeom prst="rect">
            <a:avLst/>
          </a:prstGeom>
        </p:spPr>
      </p:pic>
      <p:sp>
        <p:nvSpPr>
          <p:cNvPr id="7" name="Slide Number Placeholder 6"/>
          <p:cNvSpPr>
            <a:spLocks noGrp="1"/>
          </p:cNvSpPr>
          <p:nvPr>
            <p:ph type="sldNum" sz="quarter" idx="12"/>
          </p:nvPr>
        </p:nvSpPr>
        <p:spPr/>
        <p:txBody>
          <a:bodyPr/>
          <a:lstStyle/>
          <a:p>
            <a:fld id="{48F63A3B-78C7-47BE-AE5E-E10140E04643}" type="slidenum">
              <a:rPr lang="en-US" smtClean="0"/>
              <a:t>3</a:t>
            </a:fld>
            <a:endParaRPr lang="en-US" dirty="0"/>
          </a:p>
        </p:txBody>
      </p:sp>
    </p:spTree>
    <p:extLst>
      <p:ext uri="{BB962C8B-B14F-4D97-AF65-F5344CB8AC3E}">
        <p14:creationId xmlns:p14="http://schemas.microsoft.com/office/powerpoint/2010/main" val="31862787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t>
            </a:r>
            <a:r>
              <a:rPr lang="en-US" dirty="0" smtClean="0"/>
              <a:t>ommon </a:t>
            </a:r>
            <a:r>
              <a:rPr lang="en-US" dirty="0"/>
              <a:t>concerns about collecting vast amounts of raw data</a:t>
            </a:r>
            <a:endParaRPr lang="en-SG" dirty="0"/>
          </a:p>
        </p:txBody>
      </p:sp>
      <p:sp>
        <p:nvSpPr>
          <p:cNvPr id="4" name="TextBox 3"/>
          <p:cNvSpPr txBox="1"/>
          <p:nvPr/>
        </p:nvSpPr>
        <p:spPr>
          <a:xfrm>
            <a:off x="795338" y="1223130"/>
            <a:ext cx="7162800" cy="4555093"/>
          </a:xfrm>
          <a:prstGeom prst="rect">
            <a:avLst/>
          </a:prstGeom>
          <a:noFill/>
        </p:spPr>
        <p:txBody>
          <a:bodyPr wrap="square" rtlCol="0">
            <a:spAutoFit/>
          </a:bodyPr>
          <a:lstStyle/>
          <a:p>
            <a:pPr marL="285750" indent="-285750">
              <a:buFont typeface="Arial" panose="020B0604020202020204" pitchFamily="34" charset="0"/>
              <a:buChar char="•"/>
            </a:pPr>
            <a:r>
              <a:rPr lang="en-US" b="1" dirty="0"/>
              <a:t>The data will be too voluminous to transmit, </a:t>
            </a:r>
            <a:r>
              <a:rPr lang="en-US" b="1" dirty="0" smtClean="0"/>
              <a:t>store, </a:t>
            </a:r>
            <a:r>
              <a:rPr lang="en-US" b="1" dirty="0"/>
              <a:t>and </a:t>
            </a:r>
            <a:r>
              <a:rPr lang="en-US" b="1" dirty="0" smtClean="0"/>
              <a:t>manage</a:t>
            </a:r>
          </a:p>
          <a:p>
            <a:pPr lvl="1"/>
            <a:r>
              <a:rPr lang="en-US" sz="1600" dirty="0"/>
              <a:t>The amount of data involved is tiny compared to widespread consumer applications. </a:t>
            </a:r>
            <a:endParaRPr lang="en-US" sz="1600" dirty="0" smtClean="0"/>
          </a:p>
          <a:p>
            <a:pPr lvl="1"/>
            <a:r>
              <a:rPr lang="en-US" sz="1600" dirty="0" smtClean="0"/>
              <a:t>For </a:t>
            </a:r>
            <a:r>
              <a:rPr lang="en-US" sz="1600" dirty="0"/>
              <a:t>example, a full month of 3-axis accelerometer data collected at 25Hz is well under 500MB</a:t>
            </a:r>
            <a:r>
              <a:rPr lang="en-US" sz="1600" dirty="0" smtClean="0"/>
              <a:t>.</a:t>
            </a:r>
          </a:p>
          <a:p>
            <a:pPr lvl="1"/>
            <a:r>
              <a:rPr lang="en-US" sz="1600" dirty="0" smtClean="0"/>
              <a:t> </a:t>
            </a:r>
            <a:r>
              <a:rPr lang="en-US" sz="1600" dirty="0"/>
              <a:t>In comparison, a typical standard-resolution digital movie file that is streamed daily to millions of homes is 1-2GB in size. </a:t>
            </a:r>
            <a:endParaRPr lang="en-US" sz="1600" dirty="0" smtClean="0"/>
          </a:p>
          <a:p>
            <a:pPr lvl="1"/>
            <a:r>
              <a:rPr lang="en-US" sz="1600" dirty="0" smtClean="0"/>
              <a:t>Web </a:t>
            </a:r>
            <a:r>
              <a:rPr lang="en-US" sz="1600" dirty="0"/>
              <a:t>hosting services make this scale of data collection accessible and affordable for developers of wearable systems</a:t>
            </a:r>
            <a:r>
              <a:rPr lang="en-US" sz="1600" dirty="0" smtClean="0"/>
              <a:t>.</a:t>
            </a:r>
          </a:p>
          <a:p>
            <a:pPr marL="285750" indent="-285750">
              <a:buFont typeface="Arial" panose="020B0604020202020204" pitchFamily="34" charset="0"/>
              <a:buChar char="•"/>
            </a:pPr>
            <a:r>
              <a:rPr lang="en-US" b="1" dirty="0"/>
              <a:t>Nobody can actually look at that much data. Nobody needs to look at the data</a:t>
            </a:r>
            <a:r>
              <a:rPr lang="en-US" sz="1600" dirty="0" smtClean="0"/>
              <a:t> </a:t>
            </a:r>
          </a:p>
          <a:p>
            <a:pPr lvl="1"/>
            <a:r>
              <a:rPr lang="en-US" sz="1600" dirty="0"/>
              <a:t>It still gets processed by algorithms. </a:t>
            </a:r>
            <a:endParaRPr lang="en-US" sz="1600" dirty="0" smtClean="0"/>
          </a:p>
          <a:p>
            <a:pPr lvl="1"/>
            <a:r>
              <a:rPr lang="en-US" sz="1600" dirty="0" smtClean="0"/>
              <a:t>Humans </a:t>
            </a:r>
            <a:r>
              <a:rPr lang="en-US" sz="1600" dirty="0"/>
              <a:t>see the same results, in the same form. </a:t>
            </a:r>
            <a:endParaRPr lang="en-US" sz="1600" dirty="0" smtClean="0"/>
          </a:p>
          <a:p>
            <a:pPr lvl="1"/>
            <a:r>
              <a:rPr lang="en-US" sz="1600" dirty="0" smtClean="0"/>
              <a:t>However</a:t>
            </a:r>
            <a:r>
              <a:rPr lang="en-US" sz="1600" dirty="0"/>
              <a:t>, they also have access to additional algorithms, e.g., to look at the data in different ways and to assess the accuracy of the results.</a:t>
            </a:r>
            <a:endParaRPr lang="en-US" sz="1400" dirty="0"/>
          </a:p>
          <a:p>
            <a:r>
              <a:rPr lang="en-US" dirty="0"/>
              <a:t/>
            </a:r>
            <a:br>
              <a:rPr lang="en-US" dirty="0"/>
            </a:br>
            <a:endParaRPr lang="en-SG" dirty="0"/>
          </a:p>
        </p:txBody>
      </p:sp>
      <p:sp>
        <p:nvSpPr>
          <p:cNvPr id="3" name="Slide Number Placeholder 2"/>
          <p:cNvSpPr>
            <a:spLocks noGrp="1"/>
          </p:cNvSpPr>
          <p:nvPr>
            <p:ph type="sldNum" sz="quarter" idx="12"/>
          </p:nvPr>
        </p:nvSpPr>
        <p:spPr/>
        <p:txBody>
          <a:bodyPr/>
          <a:lstStyle/>
          <a:p>
            <a:fld id="{48F63A3B-78C7-47BE-AE5E-E10140E04643}" type="slidenum">
              <a:rPr lang="en-US" smtClean="0"/>
              <a:t>30</a:t>
            </a:fld>
            <a:endParaRPr lang="en-US" dirty="0"/>
          </a:p>
        </p:txBody>
      </p:sp>
    </p:spTree>
    <p:extLst>
      <p:ext uri="{BB962C8B-B14F-4D97-AF65-F5344CB8AC3E}">
        <p14:creationId xmlns:p14="http://schemas.microsoft.com/office/powerpoint/2010/main" val="14882509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Raw data based community sensing programs</a:t>
            </a:r>
            <a:endParaRPr lang="en-SG" dirty="0"/>
          </a:p>
        </p:txBody>
      </p:sp>
      <p:sp>
        <p:nvSpPr>
          <p:cNvPr id="4" name="TextBox 3"/>
          <p:cNvSpPr txBox="1"/>
          <p:nvPr/>
        </p:nvSpPr>
        <p:spPr>
          <a:xfrm>
            <a:off x="133350" y="1576388"/>
            <a:ext cx="8415338" cy="3139321"/>
          </a:xfrm>
          <a:prstGeom prst="rect">
            <a:avLst/>
          </a:prstGeom>
          <a:noFill/>
        </p:spPr>
        <p:txBody>
          <a:bodyPr wrap="square" rtlCol="0">
            <a:spAutoFit/>
          </a:bodyPr>
          <a:lstStyle/>
          <a:p>
            <a:pPr marL="342900" indent="-342900">
              <a:buAutoNum type="arabicPeriod"/>
            </a:pPr>
            <a:r>
              <a:rPr lang="en-US" dirty="0" smtClean="0"/>
              <a:t>Crowd-sourced </a:t>
            </a:r>
            <a:r>
              <a:rPr lang="en-US" dirty="0"/>
              <a:t>raw IMU data from smartphones have been used to construct an open hazard data map for preventing bicycle </a:t>
            </a:r>
            <a:r>
              <a:rPr lang="en-US" dirty="0" smtClean="0"/>
              <a:t>accidents</a:t>
            </a:r>
          </a:p>
          <a:p>
            <a:pPr marL="742950" lvl="1" indent="-285750">
              <a:buFont typeface="Arial" panose="020B0604020202020204" pitchFamily="34" charset="0"/>
              <a:buChar char="•"/>
            </a:pPr>
            <a:r>
              <a:rPr lang="en-US" dirty="0" smtClean="0"/>
              <a:t>helps </a:t>
            </a:r>
            <a:r>
              <a:rPr lang="en-US" dirty="0"/>
              <a:t>transport authorities efficiently monitor road surfaces by detecting road potholes and </a:t>
            </a:r>
            <a:r>
              <a:rPr lang="en-US" dirty="0" smtClean="0"/>
              <a:t>bumps</a:t>
            </a:r>
          </a:p>
          <a:p>
            <a:pPr marL="342900" indent="-342900">
              <a:buFont typeface="+mj-lt"/>
              <a:buAutoNum type="arabicPeriod"/>
            </a:pPr>
            <a:r>
              <a:rPr lang="en-SG" dirty="0" err="1" smtClean="0"/>
              <a:t>Feverprint</a:t>
            </a:r>
            <a:r>
              <a:rPr lang="en-SG" dirty="0" smtClean="0"/>
              <a:t>: </a:t>
            </a:r>
            <a:r>
              <a:rPr lang="en-US" dirty="0" smtClean="0"/>
              <a:t>a </a:t>
            </a:r>
            <a:r>
              <a:rPr lang="en-US" dirty="0"/>
              <a:t>community sensing program from Apple that collects body temperature values from iPhone users to identify the normal range of temperatures for a country-wide population at different times throughout the </a:t>
            </a:r>
            <a:r>
              <a:rPr lang="en-US" dirty="0" smtClean="0"/>
              <a:t>day</a:t>
            </a:r>
          </a:p>
          <a:p>
            <a:pPr marL="342900" indent="-342900">
              <a:buFont typeface="+mj-lt"/>
              <a:buAutoNum type="arabicPeriod"/>
            </a:pPr>
            <a:endParaRPr lang="en-US" dirty="0"/>
          </a:p>
          <a:p>
            <a:pPr marL="342900" indent="-342900">
              <a:buAutoNum type="arabicPeriod"/>
            </a:pPr>
            <a:r>
              <a:rPr lang="en-US" dirty="0" smtClean="0"/>
              <a:t>Weather </a:t>
            </a:r>
            <a:r>
              <a:rPr lang="en-US" dirty="0"/>
              <a:t>researchers use crowdsourced raw air temperature observations </a:t>
            </a:r>
            <a:r>
              <a:rPr lang="en-US" dirty="0" smtClean="0"/>
              <a:t>and </a:t>
            </a:r>
            <a:r>
              <a:rPr lang="en-US" dirty="0"/>
              <a:t>raw atmospheric pressure measurements </a:t>
            </a:r>
            <a:r>
              <a:rPr lang="en-US" dirty="0" smtClean="0"/>
              <a:t>from </a:t>
            </a:r>
            <a:r>
              <a:rPr lang="en-US" dirty="0"/>
              <a:t>smartphone barometer sensors to create a crowd-sourced intercontinental network for weather forecasting.</a:t>
            </a:r>
            <a:endParaRPr lang="en-SG" dirty="0"/>
          </a:p>
        </p:txBody>
      </p:sp>
      <p:sp>
        <p:nvSpPr>
          <p:cNvPr id="3" name="Slide Number Placeholder 2"/>
          <p:cNvSpPr>
            <a:spLocks noGrp="1"/>
          </p:cNvSpPr>
          <p:nvPr>
            <p:ph type="sldNum" sz="quarter" idx="12"/>
          </p:nvPr>
        </p:nvSpPr>
        <p:spPr/>
        <p:txBody>
          <a:bodyPr/>
          <a:lstStyle/>
          <a:p>
            <a:fld id="{48F63A3B-78C7-47BE-AE5E-E10140E04643}" type="slidenum">
              <a:rPr lang="en-US" smtClean="0"/>
              <a:t>31</a:t>
            </a:fld>
            <a:endParaRPr lang="en-US" dirty="0"/>
          </a:p>
        </p:txBody>
      </p:sp>
    </p:spTree>
    <p:extLst>
      <p:ext uri="{BB962C8B-B14F-4D97-AF65-F5344CB8AC3E}">
        <p14:creationId xmlns:p14="http://schemas.microsoft.com/office/powerpoint/2010/main" val="22785306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405" y="363400"/>
            <a:ext cx="7886700" cy="994172"/>
          </a:xfrm>
        </p:spPr>
        <p:txBody>
          <a:bodyPr>
            <a:normAutofit/>
          </a:bodyPr>
          <a:lstStyle/>
          <a:p>
            <a:r>
              <a:rPr lang="en-US" sz="3200" dirty="0"/>
              <a:t>A</a:t>
            </a:r>
            <a:r>
              <a:rPr lang="en-US" sz="3200" dirty="0" smtClean="0"/>
              <a:t>ccelerometer</a:t>
            </a:r>
            <a:r>
              <a:rPr lang="en-US" sz="3200" dirty="0" smtClean="0">
                <a:cs typeface="Calibri Light"/>
              </a:rPr>
              <a:t> data sending challengers</a:t>
            </a:r>
            <a:endParaRPr lang="en-SG" sz="3200" dirty="0">
              <a:cs typeface="Calibri Light"/>
            </a:endParaRPr>
          </a:p>
        </p:txBody>
      </p:sp>
      <p:sp>
        <p:nvSpPr>
          <p:cNvPr id="4" name="TextBox 3"/>
          <p:cNvSpPr txBox="1"/>
          <p:nvPr/>
        </p:nvSpPr>
        <p:spPr>
          <a:xfrm>
            <a:off x="1041820" y="1789081"/>
            <a:ext cx="3692105" cy="1131079"/>
          </a:xfrm>
          <a:prstGeom prst="rect">
            <a:avLst/>
          </a:prstGeom>
          <a:noFill/>
        </p:spPr>
        <p:txBody>
          <a:bodyPr wrap="square" rtlCol="0">
            <a:spAutoFit/>
          </a:bodyPr>
          <a:lstStyle/>
          <a:p>
            <a:r>
              <a:rPr lang="en-US" sz="1350" dirty="0"/>
              <a:t>Step counts of six days enable to identify a person from  100 million </a:t>
            </a:r>
            <a:r>
              <a:rPr lang="en-US" sz="1350" dirty="0" smtClean="0"/>
              <a:t>anonymized others </a:t>
            </a:r>
            <a:r>
              <a:rPr lang="en-US" sz="1350" dirty="0"/>
              <a:t>[1]</a:t>
            </a:r>
          </a:p>
          <a:p>
            <a:endParaRPr lang="en-US" sz="1350" dirty="0"/>
          </a:p>
          <a:p>
            <a:endParaRPr lang="en-US" sz="1350" dirty="0"/>
          </a:p>
          <a:p>
            <a:endParaRPr lang="en-SG" sz="1350" dirty="0"/>
          </a:p>
        </p:txBody>
      </p:sp>
      <p:pic>
        <p:nvPicPr>
          <p:cNvPr id="7" name="Picture 6"/>
          <p:cNvPicPr>
            <a:picLocks noChangeAspect="1"/>
          </p:cNvPicPr>
          <p:nvPr/>
        </p:nvPicPr>
        <p:blipFill>
          <a:blip r:embed="rId3"/>
          <a:stretch>
            <a:fillRect/>
          </a:stretch>
        </p:blipFill>
        <p:spPr>
          <a:xfrm>
            <a:off x="6123089" y="1726157"/>
            <a:ext cx="2113506" cy="1895646"/>
          </a:xfrm>
          <a:prstGeom prst="rect">
            <a:avLst/>
          </a:prstGeom>
        </p:spPr>
      </p:pic>
      <p:pic>
        <p:nvPicPr>
          <p:cNvPr id="8" name="Picture 7"/>
          <p:cNvPicPr>
            <a:picLocks noChangeAspect="1"/>
          </p:cNvPicPr>
          <p:nvPr/>
        </p:nvPicPr>
        <p:blipFill>
          <a:blip r:embed="rId4"/>
          <a:stretch>
            <a:fillRect/>
          </a:stretch>
        </p:blipFill>
        <p:spPr>
          <a:xfrm>
            <a:off x="5780709" y="1434791"/>
            <a:ext cx="2586051" cy="405114"/>
          </a:xfrm>
          <a:prstGeom prst="rect">
            <a:avLst/>
          </a:prstGeom>
        </p:spPr>
      </p:pic>
      <p:pic>
        <p:nvPicPr>
          <p:cNvPr id="1026" name="Picture 2" descr="green steps Icons PNG - Free PNG and Icons Download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679" y="2255703"/>
            <a:ext cx="686458" cy="6864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36788" y="3194066"/>
            <a:ext cx="641075" cy="230832"/>
          </a:xfrm>
          <a:prstGeom prst="rect">
            <a:avLst/>
          </a:prstGeom>
          <a:noFill/>
        </p:spPr>
        <p:txBody>
          <a:bodyPr wrap="square" rtlCol="0">
            <a:spAutoFit/>
          </a:bodyPr>
          <a:lstStyle/>
          <a:p>
            <a:r>
              <a:rPr lang="en-US" sz="900" dirty="0"/>
              <a:t>Day 1</a:t>
            </a:r>
            <a:endParaRPr lang="en-SG" sz="900" dirty="0"/>
          </a:p>
        </p:txBody>
      </p:sp>
      <p:sp>
        <p:nvSpPr>
          <p:cNvPr id="6" name="TextBox 5"/>
          <p:cNvSpPr txBox="1"/>
          <p:nvPr/>
        </p:nvSpPr>
        <p:spPr>
          <a:xfrm>
            <a:off x="1848679" y="2773018"/>
            <a:ext cx="1912040" cy="300082"/>
          </a:xfrm>
          <a:prstGeom prst="rect">
            <a:avLst/>
          </a:prstGeom>
          <a:noFill/>
        </p:spPr>
        <p:txBody>
          <a:bodyPr wrap="square" rtlCol="0">
            <a:spAutoFit/>
          </a:bodyPr>
          <a:lstStyle/>
          <a:p>
            <a:r>
              <a:rPr lang="en-US" sz="1350" dirty="0"/>
              <a:t>…………………………………….</a:t>
            </a:r>
            <a:endParaRPr lang="en-SG" sz="1350" dirty="0"/>
          </a:p>
        </p:txBody>
      </p:sp>
      <p:pic>
        <p:nvPicPr>
          <p:cNvPr id="10" name="Picture 2" descr="green steps Icons PNG - Free PNG and Icons Download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6882" y="2255703"/>
            <a:ext cx="686458" cy="6864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811657" y="3112199"/>
            <a:ext cx="641075" cy="230832"/>
          </a:xfrm>
          <a:prstGeom prst="rect">
            <a:avLst/>
          </a:prstGeom>
          <a:noFill/>
        </p:spPr>
        <p:txBody>
          <a:bodyPr wrap="square" rtlCol="0">
            <a:spAutoFit/>
          </a:bodyPr>
          <a:lstStyle/>
          <a:p>
            <a:r>
              <a:rPr lang="en-US" sz="900" dirty="0"/>
              <a:t>Day 6</a:t>
            </a:r>
            <a:endParaRPr lang="en-SG" sz="900" dirty="0"/>
          </a:p>
        </p:txBody>
      </p:sp>
      <p:pic>
        <p:nvPicPr>
          <p:cNvPr id="9" name="Picture 8"/>
          <p:cNvPicPr>
            <a:picLocks noChangeAspect="1"/>
          </p:cNvPicPr>
          <p:nvPr/>
        </p:nvPicPr>
        <p:blipFill>
          <a:blip r:embed="rId6"/>
          <a:stretch>
            <a:fillRect/>
          </a:stretch>
        </p:blipFill>
        <p:spPr>
          <a:xfrm flipH="1">
            <a:off x="1975060" y="3767178"/>
            <a:ext cx="280678" cy="722623"/>
          </a:xfrm>
          <a:prstGeom prst="rect">
            <a:avLst/>
          </a:prstGeom>
        </p:spPr>
      </p:pic>
      <p:pic>
        <p:nvPicPr>
          <p:cNvPr id="1030" name="Picture 6" descr="Man Icon Vector Person Symbol Pictogram Illustration Stock Vector -  Illustration of interface, member: 9708546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77476" y="3688683"/>
            <a:ext cx="879613" cy="8796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Man Icon Vector Person Symbol Pictogram Illustration Stock Vector -  Illustration of interface, member: 9708546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2388" y="3646441"/>
            <a:ext cx="879613" cy="8796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a:stretch>
            <a:fillRect/>
          </a:stretch>
        </p:blipFill>
        <p:spPr>
          <a:xfrm>
            <a:off x="1066763" y="3690396"/>
            <a:ext cx="877900" cy="877900"/>
          </a:xfrm>
          <a:prstGeom prst="rect">
            <a:avLst/>
          </a:prstGeom>
        </p:spPr>
      </p:pic>
      <p:sp>
        <p:nvSpPr>
          <p:cNvPr id="20" name="TextBox 19"/>
          <p:cNvSpPr txBox="1"/>
          <p:nvPr/>
        </p:nvSpPr>
        <p:spPr>
          <a:xfrm>
            <a:off x="2987960" y="4184374"/>
            <a:ext cx="884583" cy="507831"/>
          </a:xfrm>
          <a:prstGeom prst="rect">
            <a:avLst/>
          </a:prstGeom>
          <a:noFill/>
        </p:spPr>
        <p:txBody>
          <a:bodyPr wrap="square" rtlCol="0">
            <a:spAutoFit/>
          </a:bodyPr>
          <a:lstStyle/>
          <a:p>
            <a:r>
              <a:rPr lang="en-US" sz="1350" dirty="0"/>
              <a:t>………………</a:t>
            </a:r>
            <a:endParaRPr lang="en-SG" sz="1350" dirty="0"/>
          </a:p>
        </p:txBody>
      </p:sp>
      <p:sp>
        <p:nvSpPr>
          <p:cNvPr id="14" name="TextBox 13"/>
          <p:cNvSpPr txBox="1"/>
          <p:nvPr/>
        </p:nvSpPr>
        <p:spPr>
          <a:xfrm>
            <a:off x="3779968" y="4419204"/>
            <a:ext cx="1233695" cy="213585"/>
          </a:xfrm>
          <a:prstGeom prst="rect">
            <a:avLst/>
          </a:prstGeom>
          <a:noFill/>
        </p:spPr>
        <p:txBody>
          <a:bodyPr wrap="square" rtlCol="0">
            <a:spAutoFit/>
          </a:bodyPr>
          <a:lstStyle/>
          <a:p>
            <a:r>
              <a:rPr lang="en-US" sz="788" dirty="0"/>
              <a:t>100 million</a:t>
            </a:r>
            <a:endParaRPr lang="en-SG" sz="788" dirty="0"/>
          </a:p>
        </p:txBody>
      </p:sp>
      <p:sp>
        <p:nvSpPr>
          <p:cNvPr id="15" name="Left Brace 14"/>
          <p:cNvSpPr/>
          <p:nvPr/>
        </p:nvSpPr>
        <p:spPr>
          <a:xfrm rot="16200000">
            <a:off x="2542520" y="1965916"/>
            <a:ext cx="297000" cy="2996647"/>
          </a:xfrm>
          <a:prstGeom prst="leftBrace">
            <a:avLst>
              <a:gd name="adj1" fmla="val 8333"/>
              <a:gd name="adj2" fmla="val 3146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sz="1350"/>
          </a:p>
        </p:txBody>
      </p:sp>
      <p:pic>
        <p:nvPicPr>
          <p:cNvPr id="16" name="Picture 15"/>
          <p:cNvPicPr>
            <a:picLocks noChangeAspect="1"/>
          </p:cNvPicPr>
          <p:nvPr/>
        </p:nvPicPr>
        <p:blipFill>
          <a:blip r:embed="rId9"/>
          <a:stretch>
            <a:fillRect/>
          </a:stretch>
        </p:blipFill>
        <p:spPr>
          <a:xfrm>
            <a:off x="6924182" y="3763028"/>
            <a:ext cx="1986341" cy="940586"/>
          </a:xfrm>
          <a:prstGeom prst="rect">
            <a:avLst/>
          </a:prstGeom>
        </p:spPr>
      </p:pic>
      <p:sp>
        <p:nvSpPr>
          <p:cNvPr id="11" name="Slide Number Placeholder 10"/>
          <p:cNvSpPr>
            <a:spLocks noGrp="1"/>
          </p:cNvSpPr>
          <p:nvPr>
            <p:ph type="sldNum" sz="quarter" idx="12"/>
          </p:nvPr>
        </p:nvSpPr>
        <p:spPr/>
        <p:txBody>
          <a:bodyPr/>
          <a:lstStyle/>
          <a:p>
            <a:fld id="{48F63A3B-78C7-47BE-AE5E-E10140E04643}" type="slidenum">
              <a:rPr lang="en-US" smtClean="0"/>
              <a:t>32</a:t>
            </a:fld>
            <a:endParaRPr lang="en-US" dirty="0"/>
          </a:p>
        </p:txBody>
      </p:sp>
    </p:spTree>
    <p:extLst>
      <p:ext uri="{BB962C8B-B14F-4D97-AF65-F5344CB8AC3E}">
        <p14:creationId xmlns:p14="http://schemas.microsoft.com/office/powerpoint/2010/main" val="15155533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Barometer data sharing challengers</a:t>
            </a:r>
            <a:endParaRPr lang="en-SG" dirty="0"/>
          </a:p>
        </p:txBody>
      </p:sp>
      <p:pic>
        <p:nvPicPr>
          <p:cNvPr id="4" name="Picture 3"/>
          <p:cNvPicPr>
            <a:picLocks noChangeAspect="1"/>
          </p:cNvPicPr>
          <p:nvPr/>
        </p:nvPicPr>
        <p:blipFill>
          <a:blip r:embed="rId2"/>
          <a:stretch>
            <a:fillRect/>
          </a:stretch>
        </p:blipFill>
        <p:spPr>
          <a:xfrm>
            <a:off x="852488" y="1268017"/>
            <a:ext cx="5266870" cy="1434626"/>
          </a:xfrm>
          <a:prstGeom prst="rect">
            <a:avLst/>
          </a:prstGeom>
        </p:spPr>
      </p:pic>
      <p:pic>
        <p:nvPicPr>
          <p:cNvPr id="5" name="Picture 4"/>
          <p:cNvPicPr>
            <a:picLocks noChangeAspect="1"/>
          </p:cNvPicPr>
          <p:nvPr/>
        </p:nvPicPr>
        <p:blipFill>
          <a:blip r:embed="rId3"/>
          <a:stretch>
            <a:fillRect/>
          </a:stretch>
        </p:blipFill>
        <p:spPr>
          <a:xfrm>
            <a:off x="3125596" y="3019425"/>
            <a:ext cx="5389754" cy="1399812"/>
          </a:xfrm>
          <a:prstGeom prst="rect">
            <a:avLst/>
          </a:prstGeom>
        </p:spPr>
      </p:pic>
      <p:sp>
        <p:nvSpPr>
          <p:cNvPr id="3" name="Slide Number Placeholder 2"/>
          <p:cNvSpPr>
            <a:spLocks noGrp="1"/>
          </p:cNvSpPr>
          <p:nvPr>
            <p:ph type="sldNum" sz="quarter" idx="12"/>
          </p:nvPr>
        </p:nvSpPr>
        <p:spPr/>
        <p:txBody>
          <a:bodyPr/>
          <a:lstStyle/>
          <a:p>
            <a:fld id="{48F63A3B-78C7-47BE-AE5E-E10140E04643}" type="slidenum">
              <a:rPr lang="en-US" smtClean="0"/>
              <a:t>33</a:t>
            </a:fld>
            <a:endParaRPr lang="en-US" dirty="0"/>
          </a:p>
        </p:txBody>
      </p:sp>
    </p:spTree>
    <p:extLst>
      <p:ext uri="{BB962C8B-B14F-4D97-AF65-F5344CB8AC3E}">
        <p14:creationId xmlns:p14="http://schemas.microsoft.com/office/powerpoint/2010/main" val="40145408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Temperature data sharing challengers</a:t>
            </a:r>
            <a:endParaRPr lang="en-SG" dirty="0"/>
          </a:p>
        </p:txBody>
      </p:sp>
      <p:pic>
        <p:nvPicPr>
          <p:cNvPr id="4" name="Picture 3"/>
          <p:cNvPicPr>
            <a:picLocks noChangeAspect="1"/>
          </p:cNvPicPr>
          <p:nvPr/>
        </p:nvPicPr>
        <p:blipFill>
          <a:blip r:embed="rId2"/>
          <a:stretch>
            <a:fillRect/>
          </a:stretch>
        </p:blipFill>
        <p:spPr>
          <a:xfrm>
            <a:off x="500062" y="1203898"/>
            <a:ext cx="6000087" cy="1908964"/>
          </a:xfrm>
          <a:prstGeom prst="rect">
            <a:avLst/>
          </a:prstGeom>
        </p:spPr>
      </p:pic>
      <p:pic>
        <p:nvPicPr>
          <p:cNvPr id="5" name="Picture 4"/>
          <p:cNvPicPr>
            <a:picLocks noChangeAspect="1"/>
          </p:cNvPicPr>
          <p:nvPr/>
        </p:nvPicPr>
        <p:blipFill>
          <a:blip r:embed="rId3"/>
          <a:stretch>
            <a:fillRect/>
          </a:stretch>
        </p:blipFill>
        <p:spPr>
          <a:xfrm>
            <a:off x="3639940" y="2590800"/>
            <a:ext cx="5504060" cy="2082322"/>
          </a:xfrm>
          <a:prstGeom prst="rect">
            <a:avLst/>
          </a:prstGeom>
        </p:spPr>
      </p:pic>
      <p:sp>
        <p:nvSpPr>
          <p:cNvPr id="3" name="Slide Number Placeholder 2"/>
          <p:cNvSpPr>
            <a:spLocks noGrp="1"/>
          </p:cNvSpPr>
          <p:nvPr>
            <p:ph type="sldNum" sz="quarter" idx="12"/>
          </p:nvPr>
        </p:nvSpPr>
        <p:spPr/>
        <p:txBody>
          <a:bodyPr/>
          <a:lstStyle/>
          <a:p>
            <a:fld id="{48F63A3B-78C7-47BE-AE5E-E10140E04643}" type="slidenum">
              <a:rPr lang="en-US" smtClean="0"/>
              <a:t>34</a:t>
            </a:fld>
            <a:endParaRPr lang="en-US" dirty="0"/>
          </a:p>
        </p:txBody>
      </p:sp>
    </p:spTree>
    <p:extLst>
      <p:ext uri="{BB962C8B-B14F-4D97-AF65-F5344CB8AC3E}">
        <p14:creationId xmlns:p14="http://schemas.microsoft.com/office/powerpoint/2010/main" val="42749807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cs typeface="Calibri Light"/>
              </a:rPr>
              <a:t>Sensor based community sensing applications</a:t>
            </a:r>
            <a:endParaRPr lang="en-SG" sz="3200" dirty="0">
              <a:cs typeface="Calibri Light"/>
            </a:endParaRPr>
          </a:p>
        </p:txBody>
      </p:sp>
      <p:pic>
        <p:nvPicPr>
          <p:cNvPr id="5" name="Content Placeholder 4"/>
          <p:cNvPicPr>
            <a:picLocks noGrp="1" noChangeAspect="1"/>
          </p:cNvPicPr>
          <p:nvPr>
            <p:ph idx="1"/>
          </p:nvPr>
        </p:nvPicPr>
        <p:blipFill>
          <a:blip r:embed="rId3"/>
          <a:stretch>
            <a:fillRect/>
          </a:stretch>
        </p:blipFill>
        <p:spPr>
          <a:xfrm>
            <a:off x="353540" y="1213048"/>
            <a:ext cx="1834943" cy="1834943"/>
          </a:xfrm>
          <a:prstGeom prst="rect">
            <a:avLst/>
          </a:prstGeom>
        </p:spPr>
      </p:pic>
      <p:pic>
        <p:nvPicPr>
          <p:cNvPr id="6" name="Picture 5"/>
          <p:cNvPicPr>
            <a:picLocks noChangeAspect="1"/>
          </p:cNvPicPr>
          <p:nvPr/>
        </p:nvPicPr>
        <p:blipFill>
          <a:blip r:embed="rId4"/>
          <a:stretch>
            <a:fillRect/>
          </a:stretch>
        </p:blipFill>
        <p:spPr>
          <a:xfrm>
            <a:off x="6298063" y="1410328"/>
            <a:ext cx="2627458" cy="1477944"/>
          </a:xfrm>
          <a:prstGeom prst="rect">
            <a:avLst/>
          </a:prstGeom>
        </p:spPr>
      </p:pic>
      <p:pic>
        <p:nvPicPr>
          <p:cNvPr id="3" name="Picture 2"/>
          <p:cNvPicPr>
            <a:picLocks noChangeAspect="1"/>
          </p:cNvPicPr>
          <p:nvPr/>
        </p:nvPicPr>
        <p:blipFill>
          <a:blip r:embed="rId5"/>
          <a:stretch>
            <a:fillRect/>
          </a:stretch>
        </p:blipFill>
        <p:spPr>
          <a:xfrm>
            <a:off x="416050" y="3514013"/>
            <a:ext cx="3193049" cy="829788"/>
          </a:xfrm>
          <a:prstGeom prst="rect">
            <a:avLst/>
          </a:prstGeom>
        </p:spPr>
      </p:pic>
      <p:pic>
        <p:nvPicPr>
          <p:cNvPr id="10" name="Picture 9"/>
          <p:cNvPicPr>
            <a:picLocks noChangeAspect="1"/>
          </p:cNvPicPr>
          <p:nvPr/>
        </p:nvPicPr>
        <p:blipFill>
          <a:blip r:embed="rId6"/>
          <a:stretch>
            <a:fillRect/>
          </a:stretch>
        </p:blipFill>
        <p:spPr>
          <a:xfrm>
            <a:off x="2935420" y="1521963"/>
            <a:ext cx="2915236" cy="793738"/>
          </a:xfrm>
          <a:prstGeom prst="rect">
            <a:avLst/>
          </a:prstGeom>
        </p:spPr>
      </p:pic>
      <p:sp>
        <p:nvSpPr>
          <p:cNvPr id="11" name="TextBox 10"/>
          <p:cNvSpPr txBox="1"/>
          <p:nvPr/>
        </p:nvSpPr>
        <p:spPr>
          <a:xfrm>
            <a:off x="515483" y="2843321"/>
            <a:ext cx="1655019" cy="300082"/>
          </a:xfrm>
          <a:prstGeom prst="rect">
            <a:avLst/>
          </a:prstGeom>
          <a:noFill/>
        </p:spPr>
        <p:txBody>
          <a:bodyPr wrap="square" rtlCol="0">
            <a:spAutoFit/>
          </a:bodyPr>
          <a:lstStyle/>
          <a:p>
            <a:r>
              <a:rPr lang="en-US" sz="1350" dirty="0"/>
              <a:t>Heart Rate, Steps</a:t>
            </a:r>
            <a:endParaRPr lang="en-SG" sz="1350" dirty="0"/>
          </a:p>
        </p:txBody>
      </p:sp>
      <p:sp>
        <p:nvSpPr>
          <p:cNvPr id="12" name="TextBox 11"/>
          <p:cNvSpPr txBox="1"/>
          <p:nvPr/>
        </p:nvSpPr>
        <p:spPr>
          <a:xfrm>
            <a:off x="3058595" y="2562429"/>
            <a:ext cx="2865255" cy="300082"/>
          </a:xfrm>
          <a:prstGeom prst="rect">
            <a:avLst/>
          </a:prstGeom>
          <a:noFill/>
        </p:spPr>
        <p:txBody>
          <a:bodyPr wrap="square" rtlCol="0">
            <a:spAutoFit/>
          </a:bodyPr>
          <a:lstStyle/>
          <a:p>
            <a:r>
              <a:rPr lang="en-US" sz="1350" dirty="0"/>
              <a:t>Microphone sound intensity, location</a:t>
            </a:r>
            <a:endParaRPr lang="en-SG" sz="1350" dirty="0"/>
          </a:p>
        </p:txBody>
      </p:sp>
      <p:sp>
        <p:nvSpPr>
          <p:cNvPr id="13" name="TextBox 12"/>
          <p:cNvSpPr txBox="1"/>
          <p:nvPr/>
        </p:nvSpPr>
        <p:spPr>
          <a:xfrm>
            <a:off x="7273446" y="2861398"/>
            <a:ext cx="1393031" cy="300082"/>
          </a:xfrm>
          <a:prstGeom prst="rect">
            <a:avLst/>
          </a:prstGeom>
          <a:noFill/>
        </p:spPr>
        <p:txBody>
          <a:bodyPr wrap="square" rtlCol="0">
            <a:spAutoFit/>
          </a:bodyPr>
          <a:lstStyle/>
          <a:p>
            <a:r>
              <a:rPr lang="en-US" sz="1350" dirty="0"/>
              <a:t>location</a:t>
            </a:r>
            <a:endParaRPr lang="en-SG" sz="1350" dirty="0"/>
          </a:p>
        </p:txBody>
      </p:sp>
      <p:sp>
        <p:nvSpPr>
          <p:cNvPr id="14" name="TextBox 13"/>
          <p:cNvSpPr txBox="1"/>
          <p:nvPr/>
        </p:nvSpPr>
        <p:spPr>
          <a:xfrm>
            <a:off x="515483" y="4416131"/>
            <a:ext cx="2755821" cy="300082"/>
          </a:xfrm>
          <a:prstGeom prst="rect">
            <a:avLst/>
          </a:prstGeom>
          <a:noFill/>
        </p:spPr>
        <p:txBody>
          <a:bodyPr wrap="square" rtlCol="0">
            <a:spAutoFit/>
          </a:bodyPr>
          <a:lstStyle/>
          <a:p>
            <a:r>
              <a:rPr lang="en-US" sz="1350" dirty="0"/>
              <a:t>Ambient Light Intensity, location</a:t>
            </a:r>
            <a:endParaRPr lang="en-SG" sz="1350" dirty="0"/>
          </a:p>
        </p:txBody>
      </p:sp>
      <p:pic>
        <p:nvPicPr>
          <p:cNvPr id="7" name="Picture 6"/>
          <p:cNvPicPr>
            <a:picLocks noChangeAspect="1"/>
          </p:cNvPicPr>
          <p:nvPr/>
        </p:nvPicPr>
        <p:blipFill>
          <a:blip r:embed="rId7"/>
          <a:stretch>
            <a:fillRect/>
          </a:stretch>
        </p:blipFill>
        <p:spPr>
          <a:xfrm>
            <a:off x="4205684" y="3485546"/>
            <a:ext cx="1595616" cy="897534"/>
          </a:xfrm>
          <a:prstGeom prst="rect">
            <a:avLst/>
          </a:prstGeom>
        </p:spPr>
      </p:pic>
      <p:sp>
        <p:nvSpPr>
          <p:cNvPr id="8" name="TextBox 7"/>
          <p:cNvSpPr txBox="1"/>
          <p:nvPr/>
        </p:nvSpPr>
        <p:spPr>
          <a:xfrm>
            <a:off x="3983807" y="4456427"/>
            <a:ext cx="2152752" cy="507831"/>
          </a:xfrm>
          <a:prstGeom prst="rect">
            <a:avLst/>
          </a:prstGeom>
          <a:noFill/>
        </p:spPr>
        <p:txBody>
          <a:bodyPr wrap="square" rtlCol="0">
            <a:spAutoFit/>
          </a:bodyPr>
          <a:lstStyle/>
          <a:p>
            <a:r>
              <a:rPr lang="en-US" sz="1350" dirty="0"/>
              <a:t>Magnetic field data, location</a:t>
            </a:r>
            <a:endParaRPr lang="en-SG" sz="1350" dirty="0"/>
          </a:p>
        </p:txBody>
      </p:sp>
      <p:pic>
        <p:nvPicPr>
          <p:cNvPr id="9" name="Picture 8"/>
          <p:cNvPicPr>
            <a:picLocks noChangeAspect="1"/>
          </p:cNvPicPr>
          <p:nvPr/>
        </p:nvPicPr>
        <p:blipFill>
          <a:blip r:embed="rId8"/>
          <a:stretch>
            <a:fillRect/>
          </a:stretch>
        </p:blipFill>
        <p:spPr>
          <a:xfrm>
            <a:off x="7071800" y="3232660"/>
            <a:ext cx="1183472" cy="1183472"/>
          </a:xfrm>
          <a:prstGeom prst="rect">
            <a:avLst/>
          </a:prstGeom>
        </p:spPr>
      </p:pic>
      <p:sp>
        <p:nvSpPr>
          <p:cNvPr id="15" name="TextBox 14"/>
          <p:cNvSpPr txBox="1"/>
          <p:nvPr/>
        </p:nvSpPr>
        <p:spPr>
          <a:xfrm>
            <a:off x="6909344" y="4456427"/>
            <a:ext cx="1675992" cy="507831"/>
          </a:xfrm>
          <a:prstGeom prst="rect">
            <a:avLst/>
          </a:prstGeom>
          <a:noFill/>
        </p:spPr>
        <p:txBody>
          <a:bodyPr wrap="square" rtlCol="0">
            <a:spAutoFit/>
          </a:bodyPr>
          <a:lstStyle/>
          <a:p>
            <a:r>
              <a:rPr lang="en-US" sz="1350" dirty="0"/>
              <a:t>Acceleration, location</a:t>
            </a:r>
            <a:endParaRPr lang="en-SG" sz="1350" dirty="0"/>
          </a:p>
        </p:txBody>
      </p:sp>
      <p:sp>
        <p:nvSpPr>
          <p:cNvPr id="4" name="Slide Number Placeholder 3"/>
          <p:cNvSpPr>
            <a:spLocks noGrp="1"/>
          </p:cNvSpPr>
          <p:nvPr>
            <p:ph type="sldNum" sz="quarter" idx="12"/>
          </p:nvPr>
        </p:nvSpPr>
        <p:spPr/>
        <p:txBody>
          <a:bodyPr/>
          <a:lstStyle/>
          <a:p>
            <a:fld id="{48F63A3B-78C7-47BE-AE5E-E10140E04643}" type="slidenum">
              <a:rPr lang="en-US" smtClean="0"/>
              <a:t>35</a:t>
            </a:fld>
            <a:endParaRPr lang="en-US" dirty="0"/>
          </a:p>
        </p:txBody>
      </p:sp>
    </p:spTree>
    <p:extLst>
      <p:ext uri="{BB962C8B-B14F-4D97-AF65-F5344CB8AC3E}">
        <p14:creationId xmlns:p14="http://schemas.microsoft.com/office/powerpoint/2010/main" val="20561329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cs typeface="Calibri Light"/>
              </a:rPr>
              <a:t>Related Works – Differential Privacy</a:t>
            </a:r>
            <a:endParaRPr lang="en-SG" sz="3200" dirty="0">
              <a:cs typeface="Calibri Light"/>
            </a:endParaRPr>
          </a:p>
        </p:txBody>
      </p:sp>
      <p:pic>
        <p:nvPicPr>
          <p:cNvPr id="6" name="Picture 5"/>
          <p:cNvPicPr>
            <a:picLocks noChangeAspect="1"/>
          </p:cNvPicPr>
          <p:nvPr/>
        </p:nvPicPr>
        <p:blipFill>
          <a:blip r:embed="rId3"/>
          <a:stretch>
            <a:fillRect/>
          </a:stretch>
        </p:blipFill>
        <p:spPr>
          <a:xfrm>
            <a:off x="628650" y="1432666"/>
            <a:ext cx="8243007" cy="2428134"/>
          </a:xfrm>
          <a:prstGeom prst="rect">
            <a:avLst/>
          </a:prstGeom>
        </p:spPr>
      </p:pic>
      <p:sp>
        <p:nvSpPr>
          <p:cNvPr id="3" name="Slide Number Placeholder 2"/>
          <p:cNvSpPr>
            <a:spLocks noGrp="1"/>
          </p:cNvSpPr>
          <p:nvPr>
            <p:ph type="sldNum" sz="quarter" idx="12"/>
          </p:nvPr>
        </p:nvSpPr>
        <p:spPr/>
        <p:txBody>
          <a:bodyPr/>
          <a:lstStyle/>
          <a:p>
            <a:fld id="{48F63A3B-78C7-47BE-AE5E-E10140E04643}" type="slidenum">
              <a:rPr lang="en-US" smtClean="0"/>
              <a:t>36</a:t>
            </a:fld>
            <a:endParaRPr lang="en-US" dirty="0"/>
          </a:p>
        </p:txBody>
      </p:sp>
    </p:spTree>
    <p:extLst>
      <p:ext uri="{BB962C8B-B14F-4D97-AF65-F5344CB8AC3E}">
        <p14:creationId xmlns:p14="http://schemas.microsoft.com/office/powerpoint/2010/main" val="42029398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cs typeface="Calibri Light"/>
              </a:rPr>
              <a:t>Allan Deviation for sensor noise analysis</a:t>
            </a:r>
            <a:endParaRPr lang="en-SG" sz="3200" dirty="0">
              <a:cs typeface="Calibri Light"/>
            </a:endParaRPr>
          </a:p>
        </p:txBody>
      </p:sp>
      <p:pic>
        <p:nvPicPr>
          <p:cNvPr id="5" name="Content Placeholder 4"/>
          <p:cNvPicPr>
            <a:picLocks noGrp="1" noChangeAspect="1"/>
          </p:cNvPicPr>
          <p:nvPr>
            <p:ph idx="1"/>
          </p:nvPr>
        </p:nvPicPr>
        <p:blipFill>
          <a:blip r:embed="rId2"/>
          <a:stretch>
            <a:fillRect/>
          </a:stretch>
        </p:blipFill>
        <p:spPr>
          <a:xfrm>
            <a:off x="1282816" y="1370013"/>
            <a:ext cx="6578368" cy="3262312"/>
          </a:xfrm>
          <a:prstGeom prst="rect">
            <a:avLst/>
          </a:prstGeom>
        </p:spPr>
      </p:pic>
      <p:sp>
        <p:nvSpPr>
          <p:cNvPr id="3" name="TextBox 2"/>
          <p:cNvSpPr txBox="1"/>
          <p:nvPr/>
        </p:nvSpPr>
        <p:spPr>
          <a:xfrm>
            <a:off x="330200" y="4566420"/>
            <a:ext cx="8978900" cy="307777"/>
          </a:xfrm>
          <a:prstGeom prst="rect">
            <a:avLst/>
          </a:prstGeom>
          <a:noFill/>
        </p:spPr>
        <p:txBody>
          <a:bodyPr wrap="square" rtlCol="0">
            <a:spAutoFit/>
          </a:bodyPr>
          <a:lstStyle/>
          <a:p>
            <a:r>
              <a:rPr lang="en-US" sz="700" dirty="0"/>
              <a:t>Source : </a:t>
            </a:r>
            <a:r>
              <a:rPr lang="en-SG" sz="700" dirty="0"/>
              <a:t>Juan </a:t>
            </a:r>
            <a:r>
              <a:rPr lang="en-SG" sz="700" dirty="0" err="1"/>
              <a:t>Jurado</a:t>
            </a:r>
            <a:r>
              <a:rPr lang="en-SG" sz="700" dirty="0"/>
              <a:t>, Christine M Schubert. </a:t>
            </a:r>
            <a:r>
              <a:rPr lang="en-SG" sz="700" dirty="0" err="1"/>
              <a:t>Kabban</a:t>
            </a:r>
            <a:r>
              <a:rPr lang="en-SG" sz="700" dirty="0"/>
              <a:t>, and John </a:t>
            </a:r>
            <a:r>
              <a:rPr lang="en-SG" sz="700" dirty="0" err="1"/>
              <a:t>Raquet</a:t>
            </a:r>
            <a:r>
              <a:rPr lang="en-SG" sz="700" dirty="0"/>
              <a:t>. 2019. A regression-based methodology to improve estimation of inertial sensor errors using Allan variance data. NAVIGATION 66, 1 (2019), 251–263. https://doi.org/10.1002/navi.278 </a:t>
            </a:r>
            <a:r>
              <a:rPr lang="en-SG" sz="700" dirty="0" err="1"/>
              <a:t>arXiv:https</a:t>
            </a:r>
            <a:r>
              <a:rPr lang="en-SG" sz="700" dirty="0"/>
              <a:t>://onlinelibrary.wiley.com/</a:t>
            </a:r>
            <a:r>
              <a:rPr lang="en-SG" sz="700" dirty="0" err="1"/>
              <a:t>doi</a:t>
            </a:r>
            <a:r>
              <a:rPr lang="en-SG" sz="700" dirty="0"/>
              <a:t>/pdf/10.1002/navi.278</a:t>
            </a:r>
          </a:p>
        </p:txBody>
      </p:sp>
      <p:sp>
        <p:nvSpPr>
          <p:cNvPr id="6" name="Slide Number Placeholder 5"/>
          <p:cNvSpPr>
            <a:spLocks noGrp="1"/>
          </p:cNvSpPr>
          <p:nvPr>
            <p:ph type="sldNum" sz="quarter" idx="12"/>
          </p:nvPr>
        </p:nvSpPr>
        <p:spPr/>
        <p:txBody>
          <a:bodyPr/>
          <a:lstStyle/>
          <a:p>
            <a:fld id="{48F63A3B-78C7-47BE-AE5E-E10140E04643}" type="slidenum">
              <a:rPr lang="en-US" smtClean="0"/>
              <a:t>37</a:t>
            </a:fld>
            <a:endParaRPr lang="en-US" dirty="0"/>
          </a:p>
        </p:txBody>
      </p:sp>
    </p:spTree>
    <p:extLst>
      <p:ext uri="{BB962C8B-B14F-4D97-AF65-F5344CB8AC3E}">
        <p14:creationId xmlns:p14="http://schemas.microsoft.com/office/powerpoint/2010/main" val="25066854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cs typeface="Calibri Light"/>
              </a:rPr>
              <a:t>Allan Variance</a:t>
            </a:r>
            <a:endParaRPr lang="en-SG" sz="3200" dirty="0">
              <a:cs typeface="Calibri Light"/>
            </a:endParaRPr>
          </a:p>
        </p:txBody>
      </p:sp>
      <p:sp>
        <p:nvSpPr>
          <p:cNvPr id="3" name="Content Placeholder 2"/>
          <p:cNvSpPr>
            <a:spLocks noGrp="1"/>
          </p:cNvSpPr>
          <p:nvPr>
            <p:ph idx="1"/>
          </p:nvPr>
        </p:nvSpPr>
        <p:spPr>
          <a:xfrm>
            <a:off x="757570" y="1384301"/>
            <a:ext cx="3512732" cy="2339919"/>
          </a:xfrm>
        </p:spPr>
        <p:txBody>
          <a:bodyPr>
            <a:normAutofit fontScale="32500" lnSpcReduction="20000"/>
          </a:bodyPr>
          <a:lstStyle/>
          <a:p>
            <a:r>
              <a:rPr lang="en-US" dirty="0"/>
              <a:t>Random Noise Analysis method [31]</a:t>
            </a:r>
          </a:p>
          <a:p>
            <a:r>
              <a:rPr lang="en-US" b="1" dirty="0">
                <a:solidFill>
                  <a:schemeClr val="tx1"/>
                </a:solidFill>
              </a:rPr>
              <a:t>How to calculate Allan Variance for a signal [10]?</a:t>
            </a:r>
          </a:p>
          <a:p>
            <a:pPr>
              <a:buFont typeface="Arial" panose="020B0604020202020204" pitchFamily="34" charset="0"/>
              <a:buChar char="•"/>
            </a:pPr>
            <a:r>
              <a:rPr lang="en-US" dirty="0">
                <a:solidFill>
                  <a:schemeClr val="tx1"/>
                </a:solidFill>
              </a:rPr>
              <a:t>Divide the continuous time signal Ω(t) into non-overlapping  clusters with duration 𝜏 </a:t>
            </a:r>
          </a:p>
          <a:p>
            <a:pPr>
              <a:buFont typeface="Arial" panose="020B0604020202020204" pitchFamily="34" charset="0"/>
              <a:buChar char="•"/>
            </a:pPr>
            <a:r>
              <a:rPr lang="en-US" dirty="0">
                <a:solidFill>
                  <a:schemeClr val="tx1"/>
                </a:solidFill>
              </a:rPr>
              <a:t>averages over a duration 𝜏  </a:t>
            </a:r>
            <a:r>
              <a:rPr lang="en-US" dirty="0">
                <a:solidFill>
                  <a:schemeClr val="tx1"/>
                </a:solidFill>
                <a:sym typeface="Wingdings" panose="05000000000000000000" pitchFamily="2" charset="2"/>
              </a:rPr>
              <a:t> </a:t>
            </a:r>
            <a:r>
              <a:rPr lang="en-US" dirty="0" err="1">
                <a:solidFill>
                  <a:schemeClr val="tx1"/>
                </a:solidFill>
              </a:rPr>
              <a:t>Ω̄k</a:t>
            </a:r>
            <a:r>
              <a:rPr lang="en-US" dirty="0">
                <a:solidFill>
                  <a:schemeClr val="tx1"/>
                </a:solidFill>
              </a:rPr>
              <a:t>(𝜏) </a:t>
            </a:r>
          </a:p>
          <a:p>
            <a:pPr>
              <a:buFont typeface="Arial" panose="020B0604020202020204" pitchFamily="34" charset="0"/>
              <a:buChar char="•"/>
            </a:pPr>
            <a:r>
              <a:rPr lang="en-US" dirty="0">
                <a:solidFill>
                  <a:schemeClr val="tx1"/>
                </a:solidFill>
              </a:rPr>
              <a:t>computes the variance among groups as a function of varying 𝜏</a:t>
            </a:r>
          </a:p>
          <a:p>
            <a:pPr marL="0" indent="0">
              <a:buNone/>
            </a:pPr>
            <a:r>
              <a:rPr lang="en-US" dirty="0">
                <a:solidFill>
                  <a:schemeClr val="tx1"/>
                </a:solidFill>
              </a:rPr>
              <a:t>Allan Deviation is square root of Allan Variance</a:t>
            </a:r>
          </a:p>
          <a:p>
            <a:pPr marL="0" indent="0">
              <a:buNone/>
            </a:pPr>
            <a:r>
              <a:rPr lang="en-US" dirty="0"/>
              <a:t>As </a:t>
            </a:r>
            <a:r>
              <a:rPr lang="en-US" dirty="0" err="1"/>
              <a:t>stochastistic</a:t>
            </a:r>
            <a:r>
              <a:rPr lang="en-US" dirty="0"/>
              <a:t> noise components are independently prominent during different regions of τ,</a:t>
            </a:r>
          </a:p>
          <a:p>
            <a:pPr marL="0" indent="0">
              <a:buNone/>
            </a:pPr>
            <a:r>
              <a:rPr lang="en-US" dirty="0"/>
              <a:t>Sub-Noise categories can be profiled  and independently study</a:t>
            </a:r>
          </a:p>
          <a:p>
            <a:pPr marL="0" indent="0">
              <a:buNone/>
            </a:pPr>
            <a:endParaRPr lang="en-US" dirty="0"/>
          </a:p>
          <a:p>
            <a:pPr marL="0" indent="0">
              <a:buNone/>
            </a:pPr>
            <a:endParaRPr lang="en-US" dirty="0">
              <a:solidFill>
                <a:schemeClr val="tx1"/>
              </a:solidFill>
            </a:endParaRPr>
          </a:p>
          <a:p>
            <a:endParaRPr lang="en-SG" dirty="0"/>
          </a:p>
        </p:txBody>
      </p:sp>
      <p:pic>
        <p:nvPicPr>
          <p:cNvPr id="5" name="Picture 4"/>
          <p:cNvPicPr>
            <a:picLocks noChangeAspect="1"/>
          </p:cNvPicPr>
          <p:nvPr/>
        </p:nvPicPr>
        <p:blipFill>
          <a:blip r:embed="rId3"/>
          <a:stretch>
            <a:fillRect/>
          </a:stretch>
        </p:blipFill>
        <p:spPr>
          <a:xfrm>
            <a:off x="4731434" y="1628347"/>
            <a:ext cx="4078577" cy="1943269"/>
          </a:xfrm>
          <a:prstGeom prst="rect">
            <a:avLst/>
          </a:prstGeom>
        </p:spPr>
      </p:pic>
      <p:cxnSp>
        <p:nvCxnSpPr>
          <p:cNvPr id="6" name="Straight Connector 5"/>
          <p:cNvCxnSpPr/>
          <p:nvPr/>
        </p:nvCxnSpPr>
        <p:spPr>
          <a:xfrm>
            <a:off x="4780552" y="2525665"/>
            <a:ext cx="1891820" cy="8856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6020465" y="3523861"/>
                <a:ext cx="609600" cy="3000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SG" sz="1350" i="1">
                          <a:latin typeface="Cambria Math" panose="02040503050406030204" pitchFamily="18" charset="0"/>
                          <a:ea typeface="Cambria Math" panose="02040503050406030204" pitchFamily="18" charset="0"/>
                        </a:rPr>
                        <m:t>𝜏</m:t>
                      </m:r>
                      <m:r>
                        <a:rPr lang="en-US" sz="1350" i="1">
                          <a:latin typeface="Cambria Math" panose="02040503050406030204" pitchFamily="18" charset="0"/>
                          <a:ea typeface="Cambria Math" panose="02040503050406030204" pitchFamily="18" charset="0"/>
                        </a:rPr>
                        <m:t>=1</m:t>
                      </m:r>
                    </m:oMath>
                  </m:oMathPara>
                </a14:m>
                <a:endParaRPr lang="en-SG" sz="1350" dirty="0"/>
              </a:p>
            </p:txBody>
          </p:sp>
        </mc:Choice>
        <mc:Fallback xmlns="">
          <p:sp>
            <p:nvSpPr>
              <p:cNvPr id="7" name="TextBox 6"/>
              <p:cNvSpPr txBox="1">
                <a:spLocks noRot="1" noChangeAspect="1" noMove="1" noResize="1" noEditPoints="1" noAdjustHandles="1" noChangeArrowheads="1" noChangeShapeType="1" noTextEdit="1"/>
              </p:cNvSpPr>
              <p:nvPr/>
            </p:nvSpPr>
            <p:spPr>
              <a:xfrm>
                <a:off x="6020465" y="3523861"/>
                <a:ext cx="609600" cy="300082"/>
              </a:xfrm>
              <a:prstGeom prst="rect">
                <a:avLst/>
              </a:prstGeom>
              <a:blipFill>
                <a:blip r:embed="rId4"/>
                <a:stretch>
                  <a:fillRect/>
                </a:stretch>
              </a:blipFill>
            </p:spPr>
            <p:txBody>
              <a:bodyPr/>
              <a:lstStyle/>
              <a:p>
                <a:r>
                  <a:rPr lang="en-SG">
                    <a:noFill/>
                  </a:rPr>
                  <a:t> </a:t>
                </a:r>
              </a:p>
            </p:txBody>
          </p:sp>
        </mc:Fallback>
      </mc:AlternateContent>
      <p:cxnSp>
        <p:nvCxnSpPr>
          <p:cNvPr id="8" name="Straight Connector 7"/>
          <p:cNvCxnSpPr/>
          <p:nvPr/>
        </p:nvCxnSpPr>
        <p:spPr>
          <a:xfrm flipV="1">
            <a:off x="6325265" y="3253246"/>
            <a:ext cx="0" cy="2428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4303999" y="3097691"/>
                <a:ext cx="609600" cy="3000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SG" sz="1350" i="1">
                          <a:latin typeface="Cambria Math" panose="02040503050406030204" pitchFamily="18" charset="0"/>
                          <a:ea typeface="Cambria Math" panose="02040503050406030204" pitchFamily="18" charset="0"/>
                        </a:rPr>
                        <m:t>𝜎</m:t>
                      </m:r>
                      <m:r>
                        <a:rPr lang="en-US" sz="1350" i="1">
                          <a:latin typeface="Cambria Math" panose="02040503050406030204" pitchFamily="18" charset="0"/>
                          <a:ea typeface="Cambria Math" panose="02040503050406030204" pitchFamily="18" charset="0"/>
                        </a:rPr>
                        <m:t>(1)</m:t>
                      </m:r>
                    </m:oMath>
                  </m:oMathPara>
                </a14:m>
                <a:endParaRPr lang="en-SG" sz="1350" dirty="0"/>
              </a:p>
            </p:txBody>
          </p:sp>
        </mc:Choice>
        <mc:Fallback xmlns="">
          <p:sp>
            <p:nvSpPr>
              <p:cNvPr id="9" name="TextBox 8"/>
              <p:cNvSpPr txBox="1">
                <a:spLocks noRot="1" noChangeAspect="1" noMove="1" noResize="1" noEditPoints="1" noAdjustHandles="1" noChangeArrowheads="1" noChangeShapeType="1" noTextEdit="1"/>
              </p:cNvSpPr>
              <p:nvPr/>
            </p:nvSpPr>
            <p:spPr>
              <a:xfrm>
                <a:off x="4303999" y="3097691"/>
                <a:ext cx="609600" cy="300082"/>
              </a:xfrm>
              <a:prstGeom prst="rect">
                <a:avLst/>
              </a:prstGeom>
              <a:blipFill>
                <a:blip r:embed="rId5"/>
                <a:stretch>
                  <a:fillRect b="-8163"/>
                </a:stretch>
              </a:blipFill>
            </p:spPr>
            <p:txBody>
              <a:bodyPr/>
              <a:lstStyle/>
              <a:p>
                <a:r>
                  <a:rPr lang="en-SG">
                    <a:noFill/>
                  </a:rPr>
                  <a:t> </a:t>
                </a:r>
              </a:p>
            </p:txBody>
          </p:sp>
        </mc:Fallback>
      </mc:AlternateContent>
      <p:cxnSp>
        <p:nvCxnSpPr>
          <p:cNvPr id="10" name="Straight Arrow Connector 9"/>
          <p:cNvCxnSpPr/>
          <p:nvPr/>
        </p:nvCxnSpPr>
        <p:spPr>
          <a:xfrm flipH="1">
            <a:off x="4839365" y="3253247"/>
            <a:ext cx="1485900" cy="0"/>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95898" y="3800860"/>
            <a:ext cx="5629367" cy="1131079"/>
          </a:xfrm>
          <a:prstGeom prst="rect">
            <a:avLst/>
          </a:prstGeom>
          <a:noFill/>
        </p:spPr>
        <p:txBody>
          <a:bodyPr wrap="square" rtlCol="0">
            <a:spAutoFit/>
          </a:bodyPr>
          <a:lstStyle/>
          <a:p>
            <a:pPr marL="214313" indent="-214313">
              <a:buFont typeface="Arial" panose="020B0604020202020204" pitchFamily="34" charset="0"/>
              <a:buChar char="•"/>
            </a:pPr>
            <a:r>
              <a:rPr lang="en-US" sz="1350" dirty="0"/>
              <a:t>If Allan Deviation curve slope is -0.5 </a:t>
            </a:r>
            <a:r>
              <a:rPr lang="en-US" sz="1350" dirty="0">
                <a:sym typeface="Wingdings" panose="05000000000000000000" pitchFamily="2" charset="2"/>
              </a:rPr>
              <a:t> White Gaussian Noise [ 8, 9, 10]</a:t>
            </a:r>
          </a:p>
          <a:p>
            <a:pPr marL="214313" indent="-214313">
              <a:buFont typeface="Arial" panose="020B0604020202020204" pitchFamily="34" charset="0"/>
              <a:buChar char="•"/>
            </a:pPr>
            <a:r>
              <a:rPr lang="en-US" sz="1350" dirty="0">
                <a:sym typeface="Wingdings" panose="05000000000000000000" pitchFamily="2" charset="2"/>
              </a:rPr>
              <a:t>Relationship between Allan Deviation and White Noise’s standard deviation [ 8, 9, 10]</a:t>
            </a:r>
          </a:p>
          <a:p>
            <a:endParaRPr lang="en-US" sz="1350" dirty="0">
              <a:sym typeface="Wingdings" panose="05000000000000000000" pitchFamily="2" charset="2"/>
            </a:endParaRPr>
          </a:p>
          <a:p>
            <a:endParaRPr lang="en-SG" sz="1350" dirty="0"/>
          </a:p>
        </p:txBody>
      </p:sp>
      <p:pic>
        <p:nvPicPr>
          <p:cNvPr id="14" name="Picture 13"/>
          <p:cNvPicPr>
            <a:picLocks noChangeAspect="1"/>
          </p:cNvPicPr>
          <p:nvPr/>
        </p:nvPicPr>
        <p:blipFill>
          <a:blip r:embed="rId6"/>
          <a:stretch>
            <a:fillRect/>
          </a:stretch>
        </p:blipFill>
        <p:spPr>
          <a:xfrm>
            <a:off x="2733953" y="4352737"/>
            <a:ext cx="1874846" cy="314860"/>
          </a:xfrm>
          <a:prstGeom prst="rect">
            <a:avLst/>
          </a:prstGeom>
        </p:spPr>
      </p:pic>
      <p:sp>
        <p:nvSpPr>
          <p:cNvPr id="15" name="TextBox 14"/>
          <p:cNvSpPr txBox="1"/>
          <p:nvPr/>
        </p:nvSpPr>
        <p:spPr>
          <a:xfrm>
            <a:off x="57150" y="4782219"/>
            <a:ext cx="9086850" cy="669414"/>
          </a:xfrm>
          <a:prstGeom prst="rect">
            <a:avLst/>
          </a:prstGeom>
          <a:noFill/>
        </p:spPr>
        <p:txBody>
          <a:bodyPr wrap="square" rtlCol="0">
            <a:spAutoFit/>
          </a:bodyPr>
          <a:lstStyle/>
          <a:p>
            <a:r>
              <a:rPr lang="en-US" sz="900" dirty="0"/>
              <a:t>Reference: </a:t>
            </a:r>
            <a:r>
              <a:rPr lang="en-SG" sz="900" dirty="0"/>
              <a:t>K. </a:t>
            </a:r>
            <a:r>
              <a:rPr lang="en-SG" sz="900" dirty="0" err="1"/>
              <a:t>Nirmal</a:t>
            </a:r>
            <a:r>
              <a:rPr lang="en-SG" sz="900" dirty="0"/>
              <a:t>, A. G</a:t>
            </a:r>
            <a:r>
              <a:rPr lang="en-SG" sz="900"/>
              <a:t>. Sreejith</a:t>
            </a:r>
            <a:r>
              <a:rPr lang="en-SG" sz="900" dirty="0"/>
              <a:t>, J. Mathew, M. </a:t>
            </a:r>
            <a:r>
              <a:rPr lang="en-SG" sz="900" dirty="0" err="1"/>
              <a:t>Sarpotdar</a:t>
            </a:r>
            <a:r>
              <a:rPr lang="en-SG" sz="900" dirty="0"/>
              <a:t>, A. Suresh, A. Prakash, M. </a:t>
            </a:r>
            <a:r>
              <a:rPr lang="en-SG" sz="900" dirty="0" err="1"/>
              <a:t>Safonova</a:t>
            </a:r>
            <a:r>
              <a:rPr lang="en-SG" sz="900" dirty="0"/>
              <a:t> and J. Murthy, "Noise </a:t>
            </a:r>
            <a:r>
              <a:rPr lang="en-SG" sz="900" dirty="0" err="1"/>
              <a:t>modeling</a:t>
            </a:r>
            <a:r>
              <a:rPr lang="en-SG" sz="900" dirty="0"/>
              <a:t> and analysis of an IMU-based attitude sensor: improvement of performance by filtering and sensor fusion," Proc. SPIE. 9912, Advances in Optical and Mechanical Technologies for Telescopes and Instrumentation II, vol. 9912, 2016. 	</a:t>
            </a:r>
          </a:p>
          <a:p>
            <a:r>
              <a:rPr lang="en-US" sz="900" dirty="0"/>
              <a:t>	</a:t>
            </a:r>
          </a:p>
          <a:p>
            <a:endParaRPr lang="en-SG" sz="1050" dirty="0"/>
          </a:p>
        </p:txBody>
      </p:sp>
      <p:sp>
        <p:nvSpPr>
          <p:cNvPr id="4" name="Slide Number Placeholder 3"/>
          <p:cNvSpPr>
            <a:spLocks noGrp="1"/>
          </p:cNvSpPr>
          <p:nvPr>
            <p:ph type="sldNum" sz="quarter" idx="12"/>
          </p:nvPr>
        </p:nvSpPr>
        <p:spPr/>
        <p:txBody>
          <a:bodyPr/>
          <a:lstStyle/>
          <a:p>
            <a:fld id="{48F63A3B-78C7-47BE-AE5E-E10140E04643}" type="slidenum">
              <a:rPr lang="en-US" smtClean="0"/>
              <a:t>38</a:t>
            </a:fld>
            <a:endParaRPr lang="en-US" dirty="0"/>
          </a:p>
        </p:txBody>
      </p:sp>
    </p:spTree>
    <p:extLst>
      <p:ext uri="{BB962C8B-B14F-4D97-AF65-F5344CB8AC3E}">
        <p14:creationId xmlns:p14="http://schemas.microsoft.com/office/powerpoint/2010/main" val="206575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sz="3200" dirty="0">
                <a:cs typeface="Calibri Light"/>
              </a:rPr>
              <a:t>Origin of Gaussian Noise in Sensors</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1600" dirty="0"/>
              <a:t>Sensors  have internal  amplifiers (in Signal data acquisition unit)</a:t>
            </a:r>
          </a:p>
          <a:p>
            <a:pPr>
              <a:buFont typeface="Arial" panose="020B0604020202020204" pitchFamily="34" charset="0"/>
              <a:buChar char="•"/>
            </a:pPr>
            <a:r>
              <a:rPr lang="en-US" sz="1600" dirty="0"/>
              <a:t>Gaussian noise is produced by the electronic components in the amplifier[60] </a:t>
            </a:r>
          </a:p>
          <a:p>
            <a:pPr>
              <a:buFont typeface="Arial" panose="020B0604020202020204" pitchFamily="34" charset="0"/>
              <a:buChar char="•"/>
            </a:pPr>
            <a:r>
              <a:rPr lang="en-US" sz="1600" dirty="0"/>
              <a:t>It is not possible to make an electronic amplifier with zero noise.</a:t>
            </a:r>
          </a:p>
          <a:p>
            <a:pPr>
              <a:buFont typeface="Arial" panose="020B0604020202020204" pitchFamily="34" charset="0"/>
              <a:buChar char="•"/>
            </a:pPr>
            <a:r>
              <a:rPr lang="en-US" sz="1600" dirty="0"/>
              <a:t>One common characteristic of </a:t>
            </a:r>
            <a:r>
              <a:rPr lang="en-US" sz="1600" dirty="0">
                <a:solidFill>
                  <a:srgbClr val="FF0000"/>
                </a:solidFill>
              </a:rPr>
              <a:t>all internally amplified sensors is that noise is higher at low frequencies. </a:t>
            </a:r>
            <a:r>
              <a:rPr lang="en-US" sz="1600" dirty="0"/>
              <a:t> [60]</a:t>
            </a:r>
          </a:p>
          <a:p>
            <a:endParaRPr lang="en-US" dirty="0"/>
          </a:p>
          <a:p>
            <a:endParaRPr lang="en-US" dirty="0">
              <a:solidFill>
                <a:schemeClr val="tx1"/>
              </a:solidFill>
            </a:endParaRPr>
          </a:p>
          <a:p>
            <a:endParaRPr lang="en-US" dirty="0">
              <a:solidFill>
                <a:schemeClr val="tx1"/>
              </a:solidFill>
            </a:endParaRPr>
          </a:p>
        </p:txBody>
      </p:sp>
      <p:pic>
        <p:nvPicPr>
          <p:cNvPr id="6" name="Picture 5"/>
          <p:cNvPicPr>
            <a:picLocks noChangeAspect="1"/>
          </p:cNvPicPr>
          <p:nvPr/>
        </p:nvPicPr>
        <p:blipFill>
          <a:blip r:embed="rId3"/>
          <a:stretch>
            <a:fillRect/>
          </a:stretch>
        </p:blipFill>
        <p:spPr>
          <a:xfrm>
            <a:off x="6535510" y="2777504"/>
            <a:ext cx="2408465" cy="1845825"/>
          </a:xfrm>
          <a:prstGeom prst="rect">
            <a:avLst/>
          </a:prstGeom>
        </p:spPr>
      </p:pic>
      <p:sp>
        <p:nvSpPr>
          <p:cNvPr id="7" name="Rounded Rectangle 6"/>
          <p:cNvSpPr/>
          <p:nvPr/>
        </p:nvSpPr>
        <p:spPr>
          <a:xfrm>
            <a:off x="2066381" y="3316895"/>
            <a:ext cx="3759653" cy="11769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8" name="TextBox 7"/>
          <p:cNvSpPr txBox="1"/>
          <p:nvPr/>
        </p:nvSpPr>
        <p:spPr>
          <a:xfrm>
            <a:off x="2722790" y="3429000"/>
            <a:ext cx="579664" cy="300082"/>
          </a:xfrm>
          <a:prstGeom prst="rect">
            <a:avLst/>
          </a:prstGeom>
          <a:noFill/>
        </p:spPr>
        <p:txBody>
          <a:bodyPr wrap="square" rtlCol="0">
            <a:spAutoFit/>
          </a:bodyPr>
          <a:lstStyle/>
          <a:p>
            <a:endParaRPr lang="en-SG" sz="1350" dirty="0"/>
          </a:p>
        </p:txBody>
      </p:sp>
      <p:sp>
        <p:nvSpPr>
          <p:cNvPr id="9" name="TextBox 8"/>
          <p:cNvSpPr txBox="1"/>
          <p:nvPr/>
        </p:nvSpPr>
        <p:spPr>
          <a:xfrm>
            <a:off x="4852352" y="3442546"/>
            <a:ext cx="996043" cy="461665"/>
          </a:xfrm>
          <a:prstGeom prst="rect">
            <a:avLst/>
          </a:prstGeom>
          <a:solidFill>
            <a:srgbClr val="CC99FF"/>
          </a:solidFill>
          <a:ln>
            <a:solidFill>
              <a:srgbClr val="CC99FF"/>
            </a:solidFill>
          </a:ln>
        </p:spPr>
        <p:txBody>
          <a:bodyPr wrap="square" rtlCol="0">
            <a:spAutoFit/>
          </a:bodyPr>
          <a:lstStyle/>
          <a:p>
            <a:r>
              <a:rPr lang="en-SG" sz="1200" dirty="0"/>
              <a:t>A/D Conversion</a:t>
            </a:r>
          </a:p>
        </p:txBody>
      </p:sp>
      <p:sp>
        <p:nvSpPr>
          <p:cNvPr id="10" name="TextBox 9"/>
          <p:cNvSpPr txBox="1"/>
          <p:nvPr/>
        </p:nvSpPr>
        <p:spPr>
          <a:xfrm>
            <a:off x="2275794" y="3347393"/>
            <a:ext cx="1010312" cy="715581"/>
          </a:xfrm>
          <a:prstGeom prst="rect">
            <a:avLst/>
          </a:prstGeom>
          <a:solidFill>
            <a:srgbClr val="92D050"/>
          </a:solidFill>
        </p:spPr>
        <p:txBody>
          <a:bodyPr wrap="square" rtlCol="0">
            <a:spAutoFit/>
          </a:bodyPr>
          <a:lstStyle/>
          <a:p>
            <a:r>
              <a:rPr lang="en-SG" sz="1350" dirty="0"/>
              <a:t>Transducer sensor</a:t>
            </a:r>
          </a:p>
          <a:p>
            <a:r>
              <a:rPr lang="en-SG" sz="1350" dirty="0"/>
              <a:t> </a:t>
            </a:r>
          </a:p>
        </p:txBody>
      </p:sp>
      <p:sp>
        <p:nvSpPr>
          <p:cNvPr id="11" name="Isosceles Triangle 10"/>
          <p:cNvSpPr/>
          <p:nvPr/>
        </p:nvSpPr>
        <p:spPr>
          <a:xfrm rot="5400000">
            <a:off x="3679470" y="3238601"/>
            <a:ext cx="704018" cy="860607"/>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2" name="TextBox 11"/>
          <p:cNvSpPr txBox="1"/>
          <p:nvPr/>
        </p:nvSpPr>
        <p:spPr>
          <a:xfrm>
            <a:off x="3591061" y="3529459"/>
            <a:ext cx="779114" cy="507831"/>
          </a:xfrm>
          <a:prstGeom prst="rect">
            <a:avLst/>
          </a:prstGeom>
          <a:noFill/>
        </p:spPr>
        <p:txBody>
          <a:bodyPr wrap="square" rtlCol="0">
            <a:spAutoFit/>
          </a:bodyPr>
          <a:lstStyle/>
          <a:p>
            <a:r>
              <a:rPr lang="en-SG" sz="1350" dirty="0">
                <a:solidFill>
                  <a:srgbClr val="FF0000"/>
                </a:solidFill>
              </a:rPr>
              <a:t>Amplifier</a:t>
            </a:r>
          </a:p>
        </p:txBody>
      </p:sp>
      <p:sp>
        <p:nvSpPr>
          <p:cNvPr id="13" name="Right Arrow 12"/>
          <p:cNvSpPr/>
          <p:nvPr/>
        </p:nvSpPr>
        <p:spPr>
          <a:xfrm>
            <a:off x="3296219" y="3557741"/>
            <a:ext cx="294842" cy="110218"/>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4" name="TextBox 13"/>
          <p:cNvSpPr txBox="1"/>
          <p:nvPr/>
        </p:nvSpPr>
        <p:spPr>
          <a:xfrm>
            <a:off x="2322739" y="4514850"/>
            <a:ext cx="3771901" cy="300082"/>
          </a:xfrm>
          <a:prstGeom prst="rect">
            <a:avLst/>
          </a:prstGeom>
          <a:noFill/>
        </p:spPr>
        <p:txBody>
          <a:bodyPr wrap="square" rtlCol="0">
            <a:spAutoFit/>
          </a:bodyPr>
          <a:lstStyle/>
          <a:p>
            <a:r>
              <a:rPr lang="en-SG" sz="1350" dirty="0"/>
              <a:t>Sensor Data Acquisition Unit for Wearable sensor  </a:t>
            </a:r>
          </a:p>
        </p:txBody>
      </p:sp>
      <p:sp>
        <p:nvSpPr>
          <p:cNvPr id="15" name="Rectangle 14"/>
          <p:cNvSpPr/>
          <p:nvPr/>
        </p:nvSpPr>
        <p:spPr>
          <a:xfrm>
            <a:off x="6596743" y="3147332"/>
            <a:ext cx="530679" cy="6591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cxnSp>
        <p:nvCxnSpPr>
          <p:cNvPr id="17" name="Straight Arrow Connector 16"/>
          <p:cNvCxnSpPr/>
          <p:nvPr/>
        </p:nvCxnSpPr>
        <p:spPr>
          <a:xfrm flipH="1">
            <a:off x="5989524" y="3393560"/>
            <a:ext cx="607219" cy="27439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Right Arrow 18"/>
          <p:cNvSpPr/>
          <p:nvPr/>
        </p:nvSpPr>
        <p:spPr>
          <a:xfrm>
            <a:off x="4505359" y="3606726"/>
            <a:ext cx="294842" cy="110218"/>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20" name="TextBox 19"/>
          <p:cNvSpPr txBox="1"/>
          <p:nvPr/>
        </p:nvSpPr>
        <p:spPr>
          <a:xfrm>
            <a:off x="2579915" y="4106965"/>
            <a:ext cx="2600325" cy="300082"/>
          </a:xfrm>
          <a:prstGeom prst="rect">
            <a:avLst/>
          </a:prstGeom>
          <a:noFill/>
        </p:spPr>
        <p:txBody>
          <a:bodyPr wrap="square" rtlCol="0">
            <a:spAutoFit/>
          </a:bodyPr>
          <a:lstStyle/>
          <a:p>
            <a:r>
              <a:rPr lang="en-SG" sz="1350" dirty="0"/>
              <a:t>Analog Signal</a:t>
            </a:r>
          </a:p>
        </p:txBody>
      </p:sp>
      <p:cxnSp>
        <p:nvCxnSpPr>
          <p:cNvPr id="22" name="Straight Connector 21"/>
          <p:cNvCxnSpPr/>
          <p:nvPr/>
        </p:nvCxnSpPr>
        <p:spPr>
          <a:xfrm>
            <a:off x="5350373" y="4020914"/>
            <a:ext cx="0" cy="3102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322740" y="4127047"/>
            <a:ext cx="3034665" cy="326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357404" y="4159703"/>
            <a:ext cx="6321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421086" y="4208689"/>
            <a:ext cx="1057275" cy="507831"/>
          </a:xfrm>
          <a:prstGeom prst="rect">
            <a:avLst/>
          </a:prstGeom>
          <a:noFill/>
        </p:spPr>
        <p:txBody>
          <a:bodyPr wrap="square" rtlCol="0">
            <a:spAutoFit/>
          </a:bodyPr>
          <a:lstStyle/>
          <a:p>
            <a:r>
              <a:rPr lang="en-SG" sz="1350" dirty="0"/>
              <a:t>Digital Signal</a:t>
            </a:r>
          </a:p>
        </p:txBody>
      </p:sp>
      <p:sp>
        <p:nvSpPr>
          <p:cNvPr id="32" name="Freeform 31"/>
          <p:cNvSpPr/>
          <p:nvPr/>
        </p:nvSpPr>
        <p:spPr>
          <a:xfrm>
            <a:off x="704773" y="3249745"/>
            <a:ext cx="829343" cy="680042"/>
          </a:xfrm>
          <a:custGeom>
            <a:avLst/>
            <a:gdLst>
              <a:gd name="connsiteX0" fmla="*/ 54429 w 1105791"/>
              <a:gd name="connsiteY0" fmla="*/ 8652 h 906723"/>
              <a:gd name="connsiteX1" fmla="*/ 54429 w 1105791"/>
              <a:gd name="connsiteY1" fmla="*/ 8652 h 906723"/>
              <a:gd name="connsiteX2" fmla="*/ 59872 w 1105791"/>
              <a:gd name="connsiteY2" fmla="*/ 84852 h 906723"/>
              <a:gd name="connsiteX3" fmla="*/ 114300 w 1105791"/>
              <a:gd name="connsiteY3" fmla="*/ 79409 h 906723"/>
              <a:gd name="connsiteX4" fmla="*/ 185057 w 1105791"/>
              <a:gd name="connsiteY4" fmla="*/ 57638 h 906723"/>
              <a:gd name="connsiteX5" fmla="*/ 511629 w 1105791"/>
              <a:gd name="connsiteY5" fmla="*/ 41309 h 906723"/>
              <a:gd name="connsiteX6" fmla="*/ 865415 w 1105791"/>
              <a:gd name="connsiteY6" fmla="*/ 19538 h 906723"/>
              <a:gd name="connsiteX7" fmla="*/ 887186 w 1105791"/>
              <a:gd name="connsiteY7" fmla="*/ 8652 h 906723"/>
              <a:gd name="connsiteX8" fmla="*/ 903515 w 1105791"/>
              <a:gd name="connsiteY8" fmla="*/ 3209 h 906723"/>
              <a:gd name="connsiteX9" fmla="*/ 1088572 w 1105791"/>
              <a:gd name="connsiteY9" fmla="*/ 24981 h 906723"/>
              <a:gd name="connsiteX10" fmla="*/ 1104900 w 1105791"/>
              <a:gd name="connsiteY10" fmla="*/ 41309 h 906723"/>
              <a:gd name="connsiteX11" fmla="*/ 1099457 w 1105791"/>
              <a:gd name="connsiteY11" fmla="*/ 193709 h 906723"/>
              <a:gd name="connsiteX12" fmla="*/ 1061357 w 1105791"/>
              <a:gd name="connsiteY12" fmla="*/ 231809 h 906723"/>
              <a:gd name="connsiteX13" fmla="*/ 979715 w 1105791"/>
              <a:gd name="connsiteY13" fmla="*/ 275352 h 906723"/>
              <a:gd name="connsiteX14" fmla="*/ 930729 w 1105791"/>
              <a:gd name="connsiteY14" fmla="*/ 297123 h 906723"/>
              <a:gd name="connsiteX15" fmla="*/ 914400 w 1105791"/>
              <a:gd name="connsiteY15" fmla="*/ 313452 h 906723"/>
              <a:gd name="connsiteX16" fmla="*/ 892629 w 1105791"/>
              <a:gd name="connsiteY16" fmla="*/ 346109 h 906723"/>
              <a:gd name="connsiteX17" fmla="*/ 849086 w 1105791"/>
              <a:gd name="connsiteY17" fmla="*/ 367881 h 906723"/>
              <a:gd name="connsiteX18" fmla="*/ 859972 w 1105791"/>
              <a:gd name="connsiteY18" fmla="*/ 444081 h 906723"/>
              <a:gd name="connsiteX19" fmla="*/ 876300 w 1105791"/>
              <a:gd name="connsiteY19" fmla="*/ 471295 h 906723"/>
              <a:gd name="connsiteX20" fmla="*/ 892629 w 1105791"/>
              <a:gd name="connsiteY20" fmla="*/ 503952 h 906723"/>
              <a:gd name="connsiteX21" fmla="*/ 908957 w 1105791"/>
              <a:gd name="connsiteY21" fmla="*/ 520281 h 906723"/>
              <a:gd name="connsiteX22" fmla="*/ 952500 w 1105791"/>
              <a:gd name="connsiteY22" fmla="*/ 563823 h 906723"/>
              <a:gd name="connsiteX23" fmla="*/ 957943 w 1105791"/>
              <a:gd name="connsiteY23" fmla="*/ 591038 h 906723"/>
              <a:gd name="connsiteX24" fmla="*/ 968829 w 1105791"/>
              <a:gd name="connsiteY24" fmla="*/ 607366 h 906723"/>
              <a:gd name="connsiteX25" fmla="*/ 979715 w 1105791"/>
              <a:gd name="connsiteY25" fmla="*/ 634581 h 906723"/>
              <a:gd name="connsiteX26" fmla="*/ 974272 w 1105791"/>
              <a:gd name="connsiteY26" fmla="*/ 825081 h 906723"/>
              <a:gd name="connsiteX27" fmla="*/ 957943 w 1105791"/>
              <a:gd name="connsiteY27" fmla="*/ 841409 h 906723"/>
              <a:gd name="connsiteX28" fmla="*/ 936172 w 1105791"/>
              <a:gd name="connsiteY28" fmla="*/ 857738 h 906723"/>
              <a:gd name="connsiteX29" fmla="*/ 919843 w 1105791"/>
              <a:gd name="connsiteY29" fmla="*/ 874066 h 906723"/>
              <a:gd name="connsiteX30" fmla="*/ 876300 w 1105791"/>
              <a:gd name="connsiteY30" fmla="*/ 906723 h 906723"/>
              <a:gd name="connsiteX31" fmla="*/ 511629 w 1105791"/>
              <a:gd name="connsiteY31" fmla="*/ 895838 h 906723"/>
              <a:gd name="connsiteX32" fmla="*/ 446315 w 1105791"/>
              <a:gd name="connsiteY32" fmla="*/ 846852 h 906723"/>
              <a:gd name="connsiteX33" fmla="*/ 429986 w 1105791"/>
              <a:gd name="connsiteY33" fmla="*/ 830523 h 906723"/>
              <a:gd name="connsiteX34" fmla="*/ 386443 w 1105791"/>
              <a:gd name="connsiteY34" fmla="*/ 814195 h 906723"/>
              <a:gd name="connsiteX35" fmla="*/ 342900 w 1105791"/>
              <a:gd name="connsiteY35" fmla="*/ 792423 h 906723"/>
              <a:gd name="connsiteX36" fmla="*/ 326572 w 1105791"/>
              <a:gd name="connsiteY36" fmla="*/ 781538 h 906723"/>
              <a:gd name="connsiteX37" fmla="*/ 310243 w 1105791"/>
              <a:gd name="connsiteY37" fmla="*/ 776095 h 906723"/>
              <a:gd name="connsiteX38" fmla="*/ 261257 w 1105791"/>
              <a:gd name="connsiteY38" fmla="*/ 765209 h 906723"/>
              <a:gd name="connsiteX39" fmla="*/ 244929 w 1105791"/>
              <a:gd name="connsiteY39" fmla="*/ 754323 h 906723"/>
              <a:gd name="connsiteX40" fmla="*/ 228600 w 1105791"/>
              <a:gd name="connsiteY40" fmla="*/ 748881 h 906723"/>
              <a:gd name="connsiteX41" fmla="*/ 163286 w 1105791"/>
              <a:gd name="connsiteY41" fmla="*/ 732552 h 906723"/>
              <a:gd name="connsiteX42" fmla="*/ 130629 w 1105791"/>
              <a:gd name="connsiteY42" fmla="*/ 710781 h 906723"/>
              <a:gd name="connsiteX43" fmla="*/ 114300 w 1105791"/>
              <a:gd name="connsiteY43" fmla="*/ 694452 h 906723"/>
              <a:gd name="connsiteX44" fmla="*/ 76200 w 1105791"/>
              <a:gd name="connsiteY44" fmla="*/ 667238 h 906723"/>
              <a:gd name="connsiteX45" fmla="*/ 59872 w 1105791"/>
              <a:gd name="connsiteY45" fmla="*/ 645466 h 906723"/>
              <a:gd name="connsiteX46" fmla="*/ 38100 w 1105791"/>
              <a:gd name="connsiteY46" fmla="*/ 612809 h 906723"/>
              <a:gd name="connsiteX47" fmla="*/ 21772 w 1105791"/>
              <a:gd name="connsiteY47" fmla="*/ 591038 h 906723"/>
              <a:gd name="connsiteX48" fmla="*/ 16329 w 1105791"/>
              <a:gd name="connsiteY48" fmla="*/ 558381 h 906723"/>
              <a:gd name="connsiteX49" fmla="*/ 5443 w 1105791"/>
              <a:gd name="connsiteY49" fmla="*/ 542052 h 906723"/>
              <a:gd name="connsiteX50" fmla="*/ 0 w 1105791"/>
              <a:gd name="connsiteY50" fmla="*/ 509395 h 906723"/>
              <a:gd name="connsiteX51" fmla="*/ 21772 w 1105791"/>
              <a:gd name="connsiteY51" fmla="*/ 150166 h 906723"/>
              <a:gd name="connsiteX52" fmla="*/ 38100 w 1105791"/>
              <a:gd name="connsiteY52" fmla="*/ 112066 h 906723"/>
              <a:gd name="connsiteX53" fmla="*/ 43543 w 1105791"/>
              <a:gd name="connsiteY53" fmla="*/ 90295 h 906723"/>
              <a:gd name="connsiteX54" fmla="*/ 97972 w 1105791"/>
              <a:gd name="connsiteY54" fmla="*/ 79409 h 90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05791" h="906723">
                <a:moveTo>
                  <a:pt x="54429" y="8652"/>
                </a:moveTo>
                <a:lnTo>
                  <a:pt x="54429" y="8652"/>
                </a:lnTo>
                <a:cubicBezTo>
                  <a:pt x="56243" y="34052"/>
                  <a:pt x="43423" y="65413"/>
                  <a:pt x="59872" y="84852"/>
                </a:cubicBezTo>
                <a:cubicBezTo>
                  <a:pt x="71650" y="98771"/>
                  <a:pt x="96344" y="82578"/>
                  <a:pt x="114300" y="79409"/>
                </a:cubicBezTo>
                <a:cubicBezTo>
                  <a:pt x="193380" y="65453"/>
                  <a:pt x="113853" y="72628"/>
                  <a:pt x="185057" y="57638"/>
                </a:cubicBezTo>
                <a:cubicBezTo>
                  <a:pt x="293679" y="34771"/>
                  <a:pt x="397919" y="43728"/>
                  <a:pt x="511629" y="41309"/>
                </a:cubicBezTo>
                <a:cubicBezTo>
                  <a:pt x="686348" y="9541"/>
                  <a:pt x="462343" y="47336"/>
                  <a:pt x="865415" y="19538"/>
                </a:cubicBezTo>
                <a:cubicBezTo>
                  <a:pt x="873509" y="18980"/>
                  <a:pt x="879728" y="11848"/>
                  <a:pt x="887186" y="8652"/>
                </a:cubicBezTo>
                <a:cubicBezTo>
                  <a:pt x="892460" y="6392"/>
                  <a:pt x="898072" y="5023"/>
                  <a:pt x="903515" y="3209"/>
                </a:cubicBezTo>
                <a:cubicBezTo>
                  <a:pt x="960693" y="6898"/>
                  <a:pt x="1039054" y="-16283"/>
                  <a:pt x="1088572" y="24981"/>
                </a:cubicBezTo>
                <a:cubicBezTo>
                  <a:pt x="1094485" y="29909"/>
                  <a:pt x="1099457" y="35866"/>
                  <a:pt x="1104900" y="41309"/>
                </a:cubicBezTo>
                <a:cubicBezTo>
                  <a:pt x="1103086" y="92109"/>
                  <a:pt x="1110784" y="144155"/>
                  <a:pt x="1099457" y="193709"/>
                </a:cubicBezTo>
                <a:cubicBezTo>
                  <a:pt x="1095455" y="211218"/>
                  <a:pt x="1074057" y="219109"/>
                  <a:pt x="1061357" y="231809"/>
                </a:cubicBezTo>
                <a:cubicBezTo>
                  <a:pt x="1024410" y="268757"/>
                  <a:pt x="1064213" y="233103"/>
                  <a:pt x="979715" y="275352"/>
                </a:cubicBezTo>
                <a:cubicBezTo>
                  <a:pt x="949204" y="290607"/>
                  <a:pt x="965477" y="283225"/>
                  <a:pt x="930729" y="297123"/>
                </a:cubicBezTo>
                <a:cubicBezTo>
                  <a:pt x="925286" y="302566"/>
                  <a:pt x="919126" y="307376"/>
                  <a:pt x="914400" y="313452"/>
                </a:cubicBezTo>
                <a:cubicBezTo>
                  <a:pt x="906368" y="323779"/>
                  <a:pt x="901244" y="336263"/>
                  <a:pt x="892629" y="346109"/>
                </a:cubicBezTo>
                <a:cubicBezTo>
                  <a:pt x="883849" y="356143"/>
                  <a:pt x="858957" y="363932"/>
                  <a:pt x="849086" y="367881"/>
                </a:cubicBezTo>
                <a:cubicBezTo>
                  <a:pt x="852715" y="393281"/>
                  <a:pt x="853442" y="419268"/>
                  <a:pt x="859972" y="444081"/>
                </a:cubicBezTo>
                <a:cubicBezTo>
                  <a:pt x="862664" y="454312"/>
                  <a:pt x="871234" y="462008"/>
                  <a:pt x="876300" y="471295"/>
                </a:cubicBezTo>
                <a:cubicBezTo>
                  <a:pt x="882128" y="481980"/>
                  <a:pt x="885878" y="493825"/>
                  <a:pt x="892629" y="503952"/>
                </a:cubicBezTo>
                <a:cubicBezTo>
                  <a:pt x="896899" y="510357"/>
                  <a:pt x="904029" y="514368"/>
                  <a:pt x="908957" y="520281"/>
                </a:cubicBezTo>
                <a:cubicBezTo>
                  <a:pt x="943036" y="561176"/>
                  <a:pt x="881605" y="504744"/>
                  <a:pt x="952500" y="563823"/>
                </a:cubicBezTo>
                <a:cubicBezTo>
                  <a:pt x="954314" y="572895"/>
                  <a:pt x="954695" y="582376"/>
                  <a:pt x="957943" y="591038"/>
                </a:cubicBezTo>
                <a:cubicBezTo>
                  <a:pt x="960240" y="597163"/>
                  <a:pt x="965904" y="601515"/>
                  <a:pt x="968829" y="607366"/>
                </a:cubicBezTo>
                <a:cubicBezTo>
                  <a:pt x="973199" y="616105"/>
                  <a:pt x="976086" y="625509"/>
                  <a:pt x="979715" y="634581"/>
                </a:cubicBezTo>
                <a:cubicBezTo>
                  <a:pt x="977901" y="698081"/>
                  <a:pt x="980922" y="761904"/>
                  <a:pt x="974272" y="825081"/>
                </a:cubicBezTo>
                <a:cubicBezTo>
                  <a:pt x="973466" y="832736"/>
                  <a:pt x="963787" y="836400"/>
                  <a:pt x="957943" y="841409"/>
                </a:cubicBezTo>
                <a:cubicBezTo>
                  <a:pt x="951055" y="847313"/>
                  <a:pt x="943060" y="851834"/>
                  <a:pt x="936172" y="857738"/>
                </a:cubicBezTo>
                <a:cubicBezTo>
                  <a:pt x="930328" y="862747"/>
                  <a:pt x="926001" y="869448"/>
                  <a:pt x="919843" y="874066"/>
                </a:cubicBezTo>
                <a:cubicBezTo>
                  <a:pt x="865739" y="914643"/>
                  <a:pt x="914872" y="868153"/>
                  <a:pt x="876300" y="906723"/>
                </a:cubicBezTo>
                <a:cubicBezTo>
                  <a:pt x="754743" y="903095"/>
                  <a:pt x="632956" y="904148"/>
                  <a:pt x="511629" y="895838"/>
                </a:cubicBezTo>
                <a:cubicBezTo>
                  <a:pt x="486710" y="894131"/>
                  <a:pt x="460374" y="860911"/>
                  <a:pt x="446315" y="846852"/>
                </a:cubicBezTo>
                <a:cubicBezTo>
                  <a:pt x="440872" y="841409"/>
                  <a:pt x="437193" y="833226"/>
                  <a:pt x="429986" y="830523"/>
                </a:cubicBezTo>
                <a:lnTo>
                  <a:pt x="386443" y="814195"/>
                </a:lnTo>
                <a:cubicBezTo>
                  <a:pt x="355477" y="783227"/>
                  <a:pt x="387394" y="809108"/>
                  <a:pt x="342900" y="792423"/>
                </a:cubicBezTo>
                <a:cubicBezTo>
                  <a:pt x="336775" y="790126"/>
                  <a:pt x="332423" y="784463"/>
                  <a:pt x="326572" y="781538"/>
                </a:cubicBezTo>
                <a:cubicBezTo>
                  <a:pt x="321440" y="778972"/>
                  <a:pt x="315809" y="777487"/>
                  <a:pt x="310243" y="776095"/>
                </a:cubicBezTo>
                <a:cubicBezTo>
                  <a:pt x="294015" y="772038"/>
                  <a:pt x="277586" y="768838"/>
                  <a:pt x="261257" y="765209"/>
                </a:cubicBezTo>
                <a:cubicBezTo>
                  <a:pt x="255814" y="761580"/>
                  <a:pt x="250780" y="757248"/>
                  <a:pt x="244929" y="754323"/>
                </a:cubicBezTo>
                <a:cubicBezTo>
                  <a:pt x="239797" y="751757"/>
                  <a:pt x="234144" y="750359"/>
                  <a:pt x="228600" y="748881"/>
                </a:cubicBezTo>
                <a:cubicBezTo>
                  <a:pt x="206916" y="743099"/>
                  <a:pt x="185057" y="737995"/>
                  <a:pt x="163286" y="732552"/>
                </a:cubicBezTo>
                <a:cubicBezTo>
                  <a:pt x="152400" y="725295"/>
                  <a:pt x="139880" y="720032"/>
                  <a:pt x="130629" y="710781"/>
                </a:cubicBezTo>
                <a:cubicBezTo>
                  <a:pt x="125186" y="705338"/>
                  <a:pt x="120144" y="699462"/>
                  <a:pt x="114300" y="694452"/>
                </a:cubicBezTo>
                <a:cubicBezTo>
                  <a:pt x="102477" y="684318"/>
                  <a:pt x="89130" y="675857"/>
                  <a:pt x="76200" y="667238"/>
                </a:cubicBezTo>
                <a:cubicBezTo>
                  <a:pt x="70757" y="659981"/>
                  <a:pt x="65074" y="652898"/>
                  <a:pt x="59872" y="645466"/>
                </a:cubicBezTo>
                <a:cubicBezTo>
                  <a:pt x="52369" y="634748"/>
                  <a:pt x="45950" y="623276"/>
                  <a:pt x="38100" y="612809"/>
                </a:cubicBezTo>
                <a:lnTo>
                  <a:pt x="21772" y="591038"/>
                </a:lnTo>
                <a:cubicBezTo>
                  <a:pt x="19958" y="580152"/>
                  <a:pt x="19819" y="568850"/>
                  <a:pt x="16329" y="558381"/>
                </a:cubicBezTo>
                <a:cubicBezTo>
                  <a:pt x="14260" y="552175"/>
                  <a:pt x="7512" y="548258"/>
                  <a:pt x="5443" y="542052"/>
                </a:cubicBezTo>
                <a:cubicBezTo>
                  <a:pt x="1953" y="531583"/>
                  <a:pt x="1814" y="520281"/>
                  <a:pt x="0" y="509395"/>
                </a:cubicBezTo>
                <a:cubicBezTo>
                  <a:pt x="6251" y="340633"/>
                  <a:pt x="-4004" y="279044"/>
                  <a:pt x="21772" y="150166"/>
                </a:cubicBezTo>
                <a:cubicBezTo>
                  <a:pt x="25633" y="130864"/>
                  <a:pt x="30516" y="132290"/>
                  <a:pt x="38100" y="112066"/>
                </a:cubicBezTo>
                <a:cubicBezTo>
                  <a:pt x="40726" y="105062"/>
                  <a:pt x="36976" y="93877"/>
                  <a:pt x="43543" y="90295"/>
                </a:cubicBezTo>
                <a:cubicBezTo>
                  <a:pt x="59786" y="81435"/>
                  <a:pt x="97972" y="79409"/>
                  <a:pt x="97972" y="79409"/>
                </a:cubicBezTo>
              </a:path>
            </a:pathLst>
          </a:cu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33" name="TextBox 32"/>
          <p:cNvSpPr txBox="1"/>
          <p:nvPr/>
        </p:nvSpPr>
        <p:spPr>
          <a:xfrm>
            <a:off x="301670" y="4085113"/>
            <a:ext cx="1645104" cy="300082"/>
          </a:xfrm>
          <a:prstGeom prst="rect">
            <a:avLst/>
          </a:prstGeom>
          <a:noFill/>
        </p:spPr>
        <p:txBody>
          <a:bodyPr wrap="square" rtlCol="0">
            <a:spAutoFit/>
          </a:bodyPr>
          <a:lstStyle/>
          <a:p>
            <a:r>
              <a:rPr lang="en-SG" sz="1350" dirty="0"/>
              <a:t>Physical Phenomena</a:t>
            </a:r>
          </a:p>
        </p:txBody>
      </p:sp>
      <p:sp>
        <p:nvSpPr>
          <p:cNvPr id="34" name="Right Arrow 33"/>
          <p:cNvSpPr/>
          <p:nvPr/>
        </p:nvSpPr>
        <p:spPr>
          <a:xfrm>
            <a:off x="1600477" y="3589766"/>
            <a:ext cx="446996" cy="127178"/>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35" name="TextBox 34"/>
          <p:cNvSpPr txBox="1"/>
          <p:nvPr/>
        </p:nvSpPr>
        <p:spPr>
          <a:xfrm>
            <a:off x="2235382" y="3775809"/>
            <a:ext cx="1126570" cy="323165"/>
          </a:xfrm>
          <a:prstGeom prst="rect">
            <a:avLst/>
          </a:prstGeom>
          <a:noFill/>
        </p:spPr>
        <p:txBody>
          <a:bodyPr wrap="square" rtlCol="0">
            <a:spAutoFit/>
          </a:bodyPr>
          <a:lstStyle/>
          <a:p>
            <a:r>
              <a:rPr lang="en-SG" sz="750" dirty="0"/>
              <a:t>Convert physical phenomena </a:t>
            </a:r>
            <a:r>
              <a:rPr lang="en-SG" sz="750" dirty="0">
                <a:sym typeface="Wingdings" panose="05000000000000000000" pitchFamily="2" charset="2"/>
              </a:rPr>
              <a:t> voltage</a:t>
            </a:r>
            <a:endParaRPr lang="en-SG" sz="750" dirty="0"/>
          </a:p>
        </p:txBody>
      </p:sp>
      <p:sp>
        <p:nvSpPr>
          <p:cNvPr id="5" name="Slide Number Placeholder 4"/>
          <p:cNvSpPr>
            <a:spLocks noGrp="1"/>
          </p:cNvSpPr>
          <p:nvPr>
            <p:ph type="sldNum" sz="quarter" idx="12"/>
          </p:nvPr>
        </p:nvSpPr>
        <p:spPr/>
        <p:txBody>
          <a:bodyPr/>
          <a:lstStyle/>
          <a:p>
            <a:fld id="{48F63A3B-78C7-47BE-AE5E-E10140E04643}" type="slidenum">
              <a:rPr lang="en-US" smtClean="0"/>
              <a:t>39</a:t>
            </a:fld>
            <a:endParaRPr lang="en-US" dirty="0"/>
          </a:p>
        </p:txBody>
      </p:sp>
    </p:spTree>
    <p:extLst>
      <p:ext uri="{BB962C8B-B14F-4D97-AF65-F5344CB8AC3E}">
        <p14:creationId xmlns:p14="http://schemas.microsoft.com/office/powerpoint/2010/main" val="21845021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971801" y="1663975"/>
            <a:ext cx="2716364" cy="3243048"/>
          </a:xfrm>
          <a:prstGeom prst="rect">
            <a:avLst/>
          </a:prstGeom>
        </p:spPr>
      </p:pic>
      <p:sp>
        <p:nvSpPr>
          <p:cNvPr id="3" name="Title 2"/>
          <p:cNvSpPr>
            <a:spLocks noGrp="1"/>
          </p:cNvSpPr>
          <p:nvPr>
            <p:ph type="title"/>
          </p:nvPr>
        </p:nvSpPr>
        <p:spPr/>
        <p:txBody>
          <a:bodyPr vert="horz" lIns="91440" tIns="45720" rIns="91440" bIns="45720" rtlCol="0" anchor="b">
            <a:noAutofit/>
          </a:bodyPr>
          <a:lstStyle/>
          <a:p>
            <a:r>
              <a:rPr lang="en-SG" sz="3200" dirty="0">
                <a:cs typeface="Calibri Light"/>
              </a:rPr>
              <a:t>Privacy  for community sensing</a:t>
            </a:r>
          </a:p>
        </p:txBody>
      </p:sp>
      <p:pic>
        <p:nvPicPr>
          <p:cNvPr id="4" name="Picture 3"/>
          <p:cNvPicPr>
            <a:picLocks noChangeAspect="1"/>
          </p:cNvPicPr>
          <p:nvPr/>
        </p:nvPicPr>
        <p:blipFill>
          <a:blip r:embed="rId4"/>
          <a:stretch>
            <a:fillRect/>
          </a:stretch>
        </p:blipFill>
        <p:spPr>
          <a:xfrm>
            <a:off x="598156" y="1828005"/>
            <a:ext cx="2611172" cy="1164889"/>
          </a:xfrm>
          <a:prstGeom prst="rect">
            <a:avLst/>
          </a:prstGeom>
        </p:spPr>
      </p:pic>
      <p:pic>
        <p:nvPicPr>
          <p:cNvPr id="6" name="Picture 5"/>
          <p:cNvPicPr>
            <a:picLocks noChangeAspect="1"/>
          </p:cNvPicPr>
          <p:nvPr/>
        </p:nvPicPr>
        <p:blipFill>
          <a:blip r:embed="rId5"/>
          <a:stretch>
            <a:fillRect/>
          </a:stretch>
        </p:blipFill>
        <p:spPr>
          <a:xfrm>
            <a:off x="5541553" y="1395019"/>
            <a:ext cx="3260684" cy="1299004"/>
          </a:xfrm>
          <a:prstGeom prst="rect">
            <a:avLst/>
          </a:prstGeom>
        </p:spPr>
      </p:pic>
      <p:pic>
        <p:nvPicPr>
          <p:cNvPr id="11" name="Picture 10"/>
          <p:cNvPicPr>
            <a:picLocks noChangeAspect="1"/>
          </p:cNvPicPr>
          <p:nvPr/>
        </p:nvPicPr>
        <p:blipFill>
          <a:blip r:embed="rId6"/>
          <a:stretch>
            <a:fillRect/>
          </a:stretch>
        </p:blipFill>
        <p:spPr>
          <a:xfrm>
            <a:off x="3194130" y="1974406"/>
            <a:ext cx="830207" cy="404726"/>
          </a:xfrm>
          <a:prstGeom prst="rect">
            <a:avLst/>
          </a:prstGeom>
        </p:spPr>
      </p:pic>
      <p:sp>
        <p:nvSpPr>
          <p:cNvPr id="7" name="TextBox 6"/>
          <p:cNvSpPr txBox="1"/>
          <p:nvPr/>
        </p:nvSpPr>
        <p:spPr>
          <a:xfrm>
            <a:off x="4034407" y="2693787"/>
            <a:ext cx="869444" cy="369332"/>
          </a:xfrm>
          <a:prstGeom prst="rect">
            <a:avLst/>
          </a:prstGeom>
          <a:solidFill>
            <a:schemeClr val="bg1"/>
          </a:solidFill>
        </p:spPr>
        <p:txBody>
          <a:bodyPr wrap="square" rtlCol="0">
            <a:spAutoFit/>
          </a:bodyPr>
          <a:lstStyle/>
          <a:p>
            <a:r>
              <a:rPr lang="en-US" sz="900" b="1" dirty="0"/>
              <a:t>Data Aggregator</a:t>
            </a:r>
            <a:endParaRPr lang="en-SG" sz="900" b="1" dirty="0"/>
          </a:p>
        </p:txBody>
      </p:sp>
      <p:sp>
        <p:nvSpPr>
          <p:cNvPr id="2" name="Slide Number Placeholder 1"/>
          <p:cNvSpPr>
            <a:spLocks noGrp="1"/>
          </p:cNvSpPr>
          <p:nvPr>
            <p:ph type="sldNum" sz="quarter" idx="12"/>
          </p:nvPr>
        </p:nvSpPr>
        <p:spPr/>
        <p:txBody>
          <a:bodyPr/>
          <a:lstStyle/>
          <a:p>
            <a:fld id="{48F63A3B-78C7-47BE-AE5E-E10140E04643}" type="slidenum">
              <a:rPr lang="en-US" smtClean="0"/>
              <a:t>4</a:t>
            </a:fld>
            <a:endParaRPr lang="en-US" dirty="0"/>
          </a:p>
        </p:txBody>
      </p:sp>
    </p:spTree>
    <p:extLst>
      <p:ext uri="{BB962C8B-B14F-4D97-AF65-F5344CB8AC3E}">
        <p14:creationId xmlns:p14="http://schemas.microsoft.com/office/powerpoint/2010/main" val="3567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sz="3200" dirty="0">
                <a:cs typeface="Calibri Light"/>
              </a:rPr>
              <a:t>MPU-9250 (Noise based on data sheet)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SG" sz="1600" dirty="0"/>
                  <a:t>Noise power spectral density(ND) = 300 µg/</a:t>
                </a:r>
                <a14:m>
                  <m:oMath xmlns:m="http://schemas.openxmlformats.org/officeDocument/2006/math">
                    <m:rad>
                      <m:radPr>
                        <m:degHide m:val="on"/>
                        <m:ctrlPr>
                          <a:rPr lang="en-SG" sz="1600" i="1" smtClean="0">
                            <a:latin typeface="Cambria Math" panose="02040503050406030204" pitchFamily="18" charset="0"/>
                          </a:rPr>
                        </m:ctrlPr>
                      </m:radPr>
                      <m:deg/>
                      <m:e>
                        <m:r>
                          <a:rPr lang="en-SG" sz="1600" b="0" i="1" smtClean="0">
                            <a:latin typeface="Cambria Math" panose="02040503050406030204" pitchFamily="18" charset="0"/>
                          </a:rPr>
                          <m:t>𝐻</m:t>
                        </m:r>
                      </m:e>
                    </m:rad>
                    <m:r>
                      <a:rPr lang="en-SG" sz="1600" b="0" i="1" smtClean="0">
                        <a:latin typeface="Cambria Math" panose="02040503050406030204" pitchFamily="18" charset="0"/>
                      </a:rPr>
                      <m:t>𝑧</m:t>
                    </m:r>
                    <m:r>
                      <a:rPr lang="en-SG" sz="1600" b="0" i="1" smtClean="0">
                        <a:latin typeface="Cambria Math" panose="02040503050406030204" pitchFamily="18" charset="0"/>
                      </a:rPr>
                      <m:t>   </m:t>
                    </m:r>
                  </m:oMath>
                </a14:m>
                <a:r>
                  <a:rPr lang="en-SG" sz="1600" dirty="0"/>
                  <a:t> (Based on deterministic noise)</a:t>
                </a:r>
              </a:p>
              <a:p>
                <a:endParaRPr lang="en-SG" dirty="0"/>
              </a:p>
              <a:p>
                <a:endParaRPr lang="en-SG"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309" t="-5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 name="Table 4"/>
              <p:cNvGraphicFramePr>
                <a:graphicFrameLocks noGrp="1"/>
              </p:cNvGraphicFramePr>
              <p:nvPr/>
            </p:nvGraphicFramePr>
            <p:xfrm>
              <a:off x="822960" y="1884633"/>
              <a:ext cx="3006214" cy="2872616"/>
            </p:xfrm>
            <a:graphic>
              <a:graphicData uri="http://schemas.openxmlformats.org/drawingml/2006/table">
                <a:tbl>
                  <a:tblPr firstRow="1" bandRow="1">
                    <a:tableStyleId>{5C22544A-7EE6-4342-B048-85BDC9FD1C3A}</a:tableStyleId>
                  </a:tblPr>
                  <a:tblGrid>
                    <a:gridCol w="1503107">
                      <a:extLst>
                        <a:ext uri="{9D8B030D-6E8A-4147-A177-3AD203B41FA5}">
                          <a16:colId xmlns:a16="http://schemas.microsoft.com/office/drawing/2014/main" val="4106776948"/>
                        </a:ext>
                      </a:extLst>
                    </a:gridCol>
                    <a:gridCol w="1503107">
                      <a:extLst>
                        <a:ext uri="{9D8B030D-6E8A-4147-A177-3AD203B41FA5}">
                          <a16:colId xmlns:a16="http://schemas.microsoft.com/office/drawing/2014/main" val="352709263"/>
                        </a:ext>
                      </a:extLst>
                    </a:gridCol>
                  </a:tblGrid>
                  <a:tr h="301658">
                    <a:tc>
                      <a:txBody>
                        <a:bodyPr/>
                        <a:lstStyle/>
                        <a:p>
                          <a:r>
                            <a:rPr lang="en-SG" sz="1000" dirty="0"/>
                            <a:t> Sampling Rate(SR)</a:t>
                          </a:r>
                        </a:p>
                      </a:txBody>
                      <a:tcPr marL="68580" marR="68580" marT="34290" marB="34290"/>
                    </a:tc>
                    <a:tc>
                      <a:txBody>
                        <a:bodyPr/>
                        <a:lstStyle/>
                        <a:p>
                          <a:r>
                            <a:rPr lang="en-SG" sz="1000" dirty="0"/>
                            <a:t>  </a:t>
                          </a:r>
                          <a:r>
                            <a:rPr lang="el-GR" sz="1400" b="0" i="0" u="none" strike="noStrike" kern="1200" dirty="0">
                              <a:solidFill>
                                <a:schemeClr val="lt1"/>
                              </a:solidFill>
                              <a:effectLst/>
                              <a:latin typeface="+mn-lt"/>
                              <a:ea typeface="+mn-ea"/>
                              <a:cs typeface="+mn-cs"/>
                            </a:rPr>
                            <a:t>σ=</a:t>
                          </a:r>
                          <a:r>
                            <a:rPr lang="en-SG" sz="1400" b="0" i="0" u="none" strike="noStrike" kern="1200" dirty="0">
                              <a:solidFill>
                                <a:schemeClr val="lt1"/>
                              </a:solidFill>
                              <a:effectLst/>
                              <a:latin typeface="+mn-lt"/>
                              <a:ea typeface="+mn-ea"/>
                              <a:cs typeface="+mn-cs"/>
                            </a:rPr>
                            <a:t>ND</a:t>
                          </a:r>
                          <a14:m>
                            <m:oMath xmlns:m="http://schemas.openxmlformats.org/officeDocument/2006/math">
                              <m:rad>
                                <m:radPr>
                                  <m:degHide m:val="on"/>
                                  <m:ctrlPr>
                                    <a:rPr lang="en-SG" sz="1000" i="1" smtClean="0">
                                      <a:latin typeface="Cambria Math" panose="02040503050406030204" pitchFamily="18" charset="0"/>
                                    </a:rPr>
                                  </m:ctrlPr>
                                </m:radPr>
                                <m:deg/>
                                <m:e>
                                  <m:r>
                                    <a:rPr lang="en-SG" sz="1000" b="0" i="1" smtClean="0">
                                      <a:latin typeface="Cambria Math" panose="02040503050406030204" pitchFamily="18" charset="0"/>
                                    </a:rPr>
                                    <m:t>𝑆𝑅</m:t>
                                  </m:r>
                                </m:e>
                              </m:rad>
                            </m:oMath>
                          </a14:m>
                          <a:endParaRPr lang="en-SG" sz="1000" dirty="0"/>
                        </a:p>
                      </a:txBody>
                      <a:tcPr marL="68580" marR="68580" marT="34290" marB="34290"/>
                    </a:tc>
                    <a:extLst>
                      <a:ext uri="{0D108BD9-81ED-4DB2-BD59-A6C34878D82A}">
                        <a16:rowId xmlns:a16="http://schemas.microsoft.com/office/drawing/2014/main" val="3264999079"/>
                      </a:ext>
                    </a:extLst>
                  </a:tr>
                  <a:tr h="285662">
                    <a:tc>
                      <a:txBody>
                        <a:bodyPr/>
                        <a:lstStyle/>
                        <a:p>
                          <a:r>
                            <a:rPr lang="en-SG" sz="1000" dirty="0"/>
                            <a:t> 3.91</a:t>
                          </a:r>
                        </a:p>
                      </a:txBody>
                      <a:tcPr marL="68580" marR="68580" marT="34290" marB="34290"/>
                    </a:tc>
                    <a:tc>
                      <a:txBody>
                        <a:bodyPr/>
                        <a:lstStyle/>
                        <a:p>
                          <a:r>
                            <a:rPr lang="en-SG" sz="1000" dirty="0"/>
                            <a:t>593</a:t>
                          </a:r>
                          <a:r>
                            <a:rPr lang="en-SG" sz="1000" baseline="0" dirty="0"/>
                            <a:t> </a:t>
                          </a:r>
                          <a:r>
                            <a:rPr lang="en-SG" sz="1000" dirty="0"/>
                            <a:t>µg</a:t>
                          </a:r>
                        </a:p>
                      </a:txBody>
                      <a:tcPr marL="68580" marR="68580" marT="34290" marB="34290"/>
                    </a:tc>
                    <a:extLst>
                      <a:ext uri="{0D108BD9-81ED-4DB2-BD59-A6C34878D82A}">
                        <a16:rowId xmlns:a16="http://schemas.microsoft.com/office/drawing/2014/main" val="1168828913"/>
                      </a:ext>
                    </a:extLst>
                  </a:tr>
                  <a:tr h="285662">
                    <a:tc>
                      <a:txBody>
                        <a:bodyPr/>
                        <a:lstStyle/>
                        <a:p>
                          <a:r>
                            <a:rPr lang="en-SG" sz="1000" dirty="0"/>
                            <a:t>7.81</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sz="1000" dirty="0"/>
                            <a:t>838 µg</a:t>
                          </a:r>
                        </a:p>
                      </a:txBody>
                      <a:tcPr marL="68580" marR="68580" marT="34290" marB="34290"/>
                    </a:tc>
                    <a:extLst>
                      <a:ext uri="{0D108BD9-81ED-4DB2-BD59-A6C34878D82A}">
                        <a16:rowId xmlns:a16="http://schemas.microsoft.com/office/drawing/2014/main" val="1544110246"/>
                      </a:ext>
                    </a:extLst>
                  </a:tr>
                  <a:tr h="285662">
                    <a:tc>
                      <a:txBody>
                        <a:bodyPr/>
                        <a:lstStyle/>
                        <a:p>
                          <a:r>
                            <a:rPr lang="en-SG" sz="1000" dirty="0"/>
                            <a:t>15.63</a:t>
                          </a:r>
                        </a:p>
                      </a:txBody>
                      <a:tcPr marL="68580" marR="68580" marT="34290" marB="34290"/>
                    </a:tc>
                    <a:tc>
                      <a:txBody>
                        <a:bodyPr/>
                        <a:lstStyle/>
                        <a:p>
                          <a:r>
                            <a:rPr lang="en-SG" sz="1000" dirty="0"/>
                            <a:t>1.186 mg</a:t>
                          </a:r>
                        </a:p>
                      </a:txBody>
                      <a:tcPr marL="68580" marR="68580" marT="34290" marB="34290"/>
                    </a:tc>
                    <a:extLst>
                      <a:ext uri="{0D108BD9-81ED-4DB2-BD59-A6C34878D82A}">
                        <a16:rowId xmlns:a16="http://schemas.microsoft.com/office/drawing/2014/main" val="3161644173"/>
                      </a:ext>
                    </a:extLst>
                  </a:tr>
                  <a:tr h="285662">
                    <a:tc>
                      <a:txBody>
                        <a:bodyPr/>
                        <a:lstStyle/>
                        <a:p>
                          <a:r>
                            <a:rPr lang="en-SG" sz="1000" dirty="0"/>
                            <a:t>31.25</a:t>
                          </a:r>
                        </a:p>
                      </a:txBody>
                      <a:tcPr marL="68580" marR="68580" marT="34290" marB="34290"/>
                    </a:tc>
                    <a:tc>
                      <a:txBody>
                        <a:bodyPr/>
                        <a:lstStyle/>
                        <a:p>
                          <a:r>
                            <a:rPr lang="en-SG" sz="1000" dirty="0"/>
                            <a:t>1.677 mg</a:t>
                          </a:r>
                        </a:p>
                      </a:txBody>
                      <a:tcPr marL="68580" marR="68580" marT="34290" marB="34290"/>
                    </a:tc>
                    <a:extLst>
                      <a:ext uri="{0D108BD9-81ED-4DB2-BD59-A6C34878D82A}">
                        <a16:rowId xmlns:a16="http://schemas.microsoft.com/office/drawing/2014/main" val="1056209463"/>
                      </a:ext>
                    </a:extLst>
                  </a:tr>
                  <a:tr h="285662">
                    <a:tc>
                      <a:txBody>
                        <a:bodyPr/>
                        <a:lstStyle/>
                        <a:p>
                          <a:r>
                            <a:rPr lang="en-SG" sz="1000" dirty="0"/>
                            <a:t>62.5</a:t>
                          </a:r>
                        </a:p>
                      </a:txBody>
                      <a:tcPr marL="68580" marR="68580" marT="34290" marB="34290"/>
                    </a:tc>
                    <a:tc>
                      <a:txBody>
                        <a:bodyPr/>
                        <a:lstStyle/>
                        <a:p>
                          <a:r>
                            <a:rPr lang="en-SG" sz="1000" dirty="0"/>
                            <a:t>2.37</a:t>
                          </a:r>
                          <a:r>
                            <a:rPr lang="en-SG" sz="1000" baseline="0" dirty="0"/>
                            <a:t>2 mg</a:t>
                          </a:r>
                          <a:endParaRPr lang="en-SG" sz="1000" dirty="0"/>
                        </a:p>
                      </a:txBody>
                      <a:tcPr marL="68580" marR="68580" marT="34290" marB="34290"/>
                    </a:tc>
                    <a:extLst>
                      <a:ext uri="{0D108BD9-81ED-4DB2-BD59-A6C34878D82A}">
                        <a16:rowId xmlns:a16="http://schemas.microsoft.com/office/drawing/2014/main" val="2082811327"/>
                      </a:ext>
                    </a:extLst>
                  </a:tr>
                  <a:tr h="285662">
                    <a:tc>
                      <a:txBody>
                        <a:bodyPr/>
                        <a:lstStyle/>
                        <a:p>
                          <a:r>
                            <a:rPr lang="en-SG" sz="1000" dirty="0"/>
                            <a:t>125</a:t>
                          </a:r>
                        </a:p>
                      </a:txBody>
                      <a:tcPr marL="68580" marR="68580" marT="34290" marB="34290"/>
                    </a:tc>
                    <a:tc>
                      <a:txBody>
                        <a:bodyPr/>
                        <a:lstStyle/>
                        <a:p>
                          <a:r>
                            <a:rPr lang="en-SG" sz="1000" dirty="0"/>
                            <a:t>3.354</a:t>
                          </a:r>
                          <a:r>
                            <a:rPr lang="en-SG" sz="1000" baseline="0" dirty="0"/>
                            <a:t> mg</a:t>
                          </a:r>
                          <a:endParaRPr lang="en-SG" sz="1000" dirty="0"/>
                        </a:p>
                      </a:txBody>
                      <a:tcPr marL="68580" marR="68580" marT="34290" marB="34290"/>
                    </a:tc>
                    <a:extLst>
                      <a:ext uri="{0D108BD9-81ED-4DB2-BD59-A6C34878D82A}">
                        <a16:rowId xmlns:a16="http://schemas.microsoft.com/office/drawing/2014/main" val="4261249481"/>
                      </a:ext>
                    </a:extLst>
                  </a:tr>
                  <a:tr h="285662">
                    <a:tc>
                      <a:txBody>
                        <a:bodyPr/>
                        <a:lstStyle/>
                        <a:p>
                          <a:r>
                            <a:rPr lang="en-SG" sz="1000" dirty="0"/>
                            <a:t>250</a:t>
                          </a:r>
                        </a:p>
                      </a:txBody>
                      <a:tcPr marL="68580" marR="68580" marT="34290" marB="34290"/>
                    </a:tc>
                    <a:tc>
                      <a:txBody>
                        <a:bodyPr/>
                        <a:lstStyle/>
                        <a:p>
                          <a:r>
                            <a:rPr lang="en-SG" sz="1000" dirty="0"/>
                            <a:t>4.743 mg</a:t>
                          </a:r>
                        </a:p>
                      </a:txBody>
                      <a:tcPr marL="68580" marR="68580" marT="34290" marB="34290"/>
                    </a:tc>
                    <a:extLst>
                      <a:ext uri="{0D108BD9-81ED-4DB2-BD59-A6C34878D82A}">
                        <a16:rowId xmlns:a16="http://schemas.microsoft.com/office/drawing/2014/main" val="2043849551"/>
                      </a:ext>
                    </a:extLst>
                  </a:tr>
                  <a:tr h="285662">
                    <a:tc>
                      <a:txBody>
                        <a:bodyPr/>
                        <a:lstStyle/>
                        <a:p>
                          <a:r>
                            <a:rPr lang="en-SG" sz="1000" dirty="0"/>
                            <a:t>500</a:t>
                          </a:r>
                        </a:p>
                      </a:txBody>
                      <a:tcPr marL="68580" marR="68580" marT="34290" marB="34290"/>
                    </a:tc>
                    <a:tc>
                      <a:txBody>
                        <a:bodyPr/>
                        <a:lstStyle/>
                        <a:p>
                          <a:r>
                            <a:rPr lang="en-SG" sz="1000" dirty="0"/>
                            <a:t>6.708</a:t>
                          </a:r>
                          <a:r>
                            <a:rPr lang="en-SG" sz="1000" baseline="0" dirty="0"/>
                            <a:t> mg</a:t>
                          </a:r>
                          <a:endParaRPr lang="en-SG" sz="1000" dirty="0"/>
                        </a:p>
                      </a:txBody>
                      <a:tcPr marL="68580" marR="68580" marT="34290" marB="34290"/>
                    </a:tc>
                    <a:extLst>
                      <a:ext uri="{0D108BD9-81ED-4DB2-BD59-A6C34878D82A}">
                        <a16:rowId xmlns:a16="http://schemas.microsoft.com/office/drawing/2014/main" val="2118100777"/>
                      </a:ext>
                    </a:extLst>
                  </a:tr>
                  <a:tr h="285662">
                    <a:tc>
                      <a:txBody>
                        <a:bodyPr/>
                        <a:lstStyle/>
                        <a:p>
                          <a:r>
                            <a:rPr lang="en-SG" sz="1000" dirty="0"/>
                            <a:t>1000</a:t>
                          </a:r>
                        </a:p>
                      </a:txBody>
                      <a:tcPr marL="68580" marR="68580" marT="34290" marB="34290"/>
                    </a:tc>
                    <a:tc>
                      <a:txBody>
                        <a:bodyPr/>
                        <a:lstStyle/>
                        <a:p>
                          <a:r>
                            <a:rPr lang="en-SG" sz="1000" dirty="0"/>
                            <a:t>9.48683</a:t>
                          </a:r>
                          <a:r>
                            <a:rPr lang="en-SG" sz="1000" baseline="0" dirty="0"/>
                            <a:t> mg</a:t>
                          </a:r>
                          <a:endParaRPr lang="en-SG" sz="1000" dirty="0"/>
                        </a:p>
                      </a:txBody>
                      <a:tcPr marL="68580" marR="68580" marT="34290" marB="34290"/>
                    </a:tc>
                    <a:extLst>
                      <a:ext uri="{0D108BD9-81ED-4DB2-BD59-A6C34878D82A}">
                        <a16:rowId xmlns:a16="http://schemas.microsoft.com/office/drawing/2014/main" val="829258728"/>
                      </a:ext>
                    </a:extLst>
                  </a:tr>
                </a:tbl>
              </a:graphicData>
            </a:graphic>
          </p:graphicFrame>
        </mc:Choice>
        <mc:Fallback xmlns="">
          <p:graphicFrame>
            <p:nvGraphicFramePr>
              <p:cNvPr id="5" name="Table 4"/>
              <p:cNvGraphicFramePr>
                <a:graphicFrameLocks noGrp="1"/>
              </p:cNvGraphicFramePr>
              <p:nvPr>
                <p:extLst/>
              </p:nvPr>
            </p:nvGraphicFramePr>
            <p:xfrm>
              <a:off x="822960" y="1884633"/>
              <a:ext cx="3006214" cy="2872616"/>
            </p:xfrm>
            <a:graphic>
              <a:graphicData uri="http://schemas.openxmlformats.org/drawingml/2006/table">
                <a:tbl>
                  <a:tblPr firstRow="1" bandRow="1">
                    <a:tableStyleId>{5C22544A-7EE6-4342-B048-85BDC9FD1C3A}</a:tableStyleId>
                  </a:tblPr>
                  <a:tblGrid>
                    <a:gridCol w="1503107">
                      <a:extLst>
                        <a:ext uri="{9D8B030D-6E8A-4147-A177-3AD203B41FA5}">
                          <a16:colId xmlns:a16="http://schemas.microsoft.com/office/drawing/2014/main" val="4106776948"/>
                        </a:ext>
                      </a:extLst>
                    </a:gridCol>
                    <a:gridCol w="1503107">
                      <a:extLst>
                        <a:ext uri="{9D8B030D-6E8A-4147-A177-3AD203B41FA5}">
                          <a16:colId xmlns:a16="http://schemas.microsoft.com/office/drawing/2014/main" val="352709263"/>
                        </a:ext>
                      </a:extLst>
                    </a:gridCol>
                  </a:tblGrid>
                  <a:tr h="301658">
                    <a:tc>
                      <a:txBody>
                        <a:bodyPr/>
                        <a:lstStyle/>
                        <a:p>
                          <a:r>
                            <a:rPr lang="en-SG" sz="1000" dirty="0" smtClean="0"/>
                            <a:t> Sampling Rate(SR)</a:t>
                          </a:r>
                          <a:endParaRPr lang="en-SG" sz="1000" dirty="0"/>
                        </a:p>
                      </a:txBody>
                      <a:tcPr marL="68580" marR="68580" marT="34290" marB="34290"/>
                    </a:tc>
                    <a:tc>
                      <a:txBody>
                        <a:bodyPr/>
                        <a:lstStyle/>
                        <a:p>
                          <a:endParaRPr lang="en-US"/>
                        </a:p>
                      </a:txBody>
                      <a:tcPr marL="68580" marR="68580" marT="34290" marB="34290">
                        <a:blipFill>
                          <a:blip r:embed="rId3"/>
                          <a:stretch>
                            <a:fillRect l="-100810" t="-6000" r="-1619" b="-848000"/>
                          </a:stretch>
                        </a:blipFill>
                      </a:tcPr>
                    </a:tc>
                    <a:extLst>
                      <a:ext uri="{0D108BD9-81ED-4DB2-BD59-A6C34878D82A}">
                        <a16:rowId xmlns:a16="http://schemas.microsoft.com/office/drawing/2014/main" val="3264999079"/>
                      </a:ext>
                    </a:extLst>
                  </a:tr>
                  <a:tr h="285662">
                    <a:tc>
                      <a:txBody>
                        <a:bodyPr/>
                        <a:lstStyle/>
                        <a:p>
                          <a:r>
                            <a:rPr lang="en-SG" sz="1000" dirty="0" smtClean="0"/>
                            <a:t> 3.91</a:t>
                          </a:r>
                          <a:endParaRPr lang="en-SG" sz="1000" dirty="0"/>
                        </a:p>
                      </a:txBody>
                      <a:tcPr marL="68580" marR="68580" marT="34290" marB="34290"/>
                    </a:tc>
                    <a:tc>
                      <a:txBody>
                        <a:bodyPr/>
                        <a:lstStyle/>
                        <a:p>
                          <a:r>
                            <a:rPr lang="en-SG" sz="1000" dirty="0" smtClean="0"/>
                            <a:t>593</a:t>
                          </a:r>
                          <a:r>
                            <a:rPr lang="en-SG" sz="1000" baseline="0" dirty="0" smtClean="0"/>
                            <a:t> </a:t>
                          </a:r>
                          <a:r>
                            <a:rPr lang="en-SG" sz="1000" dirty="0" smtClean="0"/>
                            <a:t>µg</a:t>
                          </a:r>
                          <a:endParaRPr lang="en-SG" sz="1000" dirty="0"/>
                        </a:p>
                      </a:txBody>
                      <a:tcPr marL="68580" marR="68580" marT="34290" marB="34290"/>
                    </a:tc>
                    <a:extLst>
                      <a:ext uri="{0D108BD9-81ED-4DB2-BD59-A6C34878D82A}">
                        <a16:rowId xmlns:a16="http://schemas.microsoft.com/office/drawing/2014/main" val="1168828913"/>
                      </a:ext>
                    </a:extLst>
                  </a:tr>
                  <a:tr h="285662">
                    <a:tc>
                      <a:txBody>
                        <a:bodyPr/>
                        <a:lstStyle/>
                        <a:p>
                          <a:r>
                            <a:rPr lang="en-SG" sz="1000" dirty="0" smtClean="0"/>
                            <a:t>7.81</a:t>
                          </a:r>
                          <a:endParaRPr lang="en-SG" sz="10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sz="1000" dirty="0" smtClean="0"/>
                            <a:t>838 µg</a:t>
                          </a:r>
                        </a:p>
                      </a:txBody>
                      <a:tcPr marL="68580" marR="68580" marT="34290" marB="34290"/>
                    </a:tc>
                    <a:extLst>
                      <a:ext uri="{0D108BD9-81ED-4DB2-BD59-A6C34878D82A}">
                        <a16:rowId xmlns:a16="http://schemas.microsoft.com/office/drawing/2014/main" val="1544110246"/>
                      </a:ext>
                    </a:extLst>
                  </a:tr>
                  <a:tr h="285662">
                    <a:tc>
                      <a:txBody>
                        <a:bodyPr/>
                        <a:lstStyle/>
                        <a:p>
                          <a:r>
                            <a:rPr lang="en-SG" sz="1000" dirty="0" smtClean="0"/>
                            <a:t>15.63</a:t>
                          </a:r>
                          <a:endParaRPr lang="en-SG" sz="1000" dirty="0"/>
                        </a:p>
                      </a:txBody>
                      <a:tcPr marL="68580" marR="68580" marT="34290" marB="34290"/>
                    </a:tc>
                    <a:tc>
                      <a:txBody>
                        <a:bodyPr/>
                        <a:lstStyle/>
                        <a:p>
                          <a:r>
                            <a:rPr lang="en-SG" sz="1000" dirty="0" smtClean="0"/>
                            <a:t>1.186 mg</a:t>
                          </a:r>
                          <a:endParaRPr lang="en-SG" sz="1000" dirty="0"/>
                        </a:p>
                      </a:txBody>
                      <a:tcPr marL="68580" marR="68580" marT="34290" marB="34290"/>
                    </a:tc>
                    <a:extLst>
                      <a:ext uri="{0D108BD9-81ED-4DB2-BD59-A6C34878D82A}">
                        <a16:rowId xmlns:a16="http://schemas.microsoft.com/office/drawing/2014/main" val="3161644173"/>
                      </a:ext>
                    </a:extLst>
                  </a:tr>
                  <a:tr h="285662">
                    <a:tc>
                      <a:txBody>
                        <a:bodyPr/>
                        <a:lstStyle/>
                        <a:p>
                          <a:r>
                            <a:rPr lang="en-SG" sz="1000" dirty="0" smtClean="0"/>
                            <a:t>31.25</a:t>
                          </a:r>
                          <a:endParaRPr lang="en-SG" sz="1000" dirty="0"/>
                        </a:p>
                      </a:txBody>
                      <a:tcPr marL="68580" marR="68580" marT="34290" marB="34290"/>
                    </a:tc>
                    <a:tc>
                      <a:txBody>
                        <a:bodyPr/>
                        <a:lstStyle/>
                        <a:p>
                          <a:r>
                            <a:rPr lang="en-SG" sz="1000" dirty="0" smtClean="0"/>
                            <a:t>1.677 mg</a:t>
                          </a:r>
                          <a:endParaRPr lang="en-SG" sz="1000" dirty="0"/>
                        </a:p>
                      </a:txBody>
                      <a:tcPr marL="68580" marR="68580" marT="34290" marB="34290"/>
                    </a:tc>
                    <a:extLst>
                      <a:ext uri="{0D108BD9-81ED-4DB2-BD59-A6C34878D82A}">
                        <a16:rowId xmlns:a16="http://schemas.microsoft.com/office/drawing/2014/main" val="1056209463"/>
                      </a:ext>
                    </a:extLst>
                  </a:tr>
                  <a:tr h="285662">
                    <a:tc>
                      <a:txBody>
                        <a:bodyPr/>
                        <a:lstStyle/>
                        <a:p>
                          <a:r>
                            <a:rPr lang="en-SG" sz="1000" dirty="0" smtClean="0"/>
                            <a:t>62.5</a:t>
                          </a:r>
                          <a:endParaRPr lang="en-SG" sz="1000" dirty="0"/>
                        </a:p>
                      </a:txBody>
                      <a:tcPr marL="68580" marR="68580" marT="34290" marB="34290"/>
                    </a:tc>
                    <a:tc>
                      <a:txBody>
                        <a:bodyPr/>
                        <a:lstStyle/>
                        <a:p>
                          <a:r>
                            <a:rPr lang="en-SG" sz="1000" dirty="0" smtClean="0"/>
                            <a:t>2.37</a:t>
                          </a:r>
                          <a:r>
                            <a:rPr lang="en-SG" sz="1000" baseline="0" dirty="0" smtClean="0"/>
                            <a:t>2 mg</a:t>
                          </a:r>
                          <a:endParaRPr lang="en-SG" sz="1000" dirty="0"/>
                        </a:p>
                      </a:txBody>
                      <a:tcPr marL="68580" marR="68580" marT="34290" marB="34290"/>
                    </a:tc>
                    <a:extLst>
                      <a:ext uri="{0D108BD9-81ED-4DB2-BD59-A6C34878D82A}">
                        <a16:rowId xmlns:a16="http://schemas.microsoft.com/office/drawing/2014/main" val="2082811327"/>
                      </a:ext>
                    </a:extLst>
                  </a:tr>
                  <a:tr h="285662">
                    <a:tc>
                      <a:txBody>
                        <a:bodyPr/>
                        <a:lstStyle/>
                        <a:p>
                          <a:r>
                            <a:rPr lang="en-SG" sz="1000" dirty="0" smtClean="0"/>
                            <a:t>125</a:t>
                          </a:r>
                          <a:endParaRPr lang="en-SG" sz="1000" dirty="0"/>
                        </a:p>
                      </a:txBody>
                      <a:tcPr marL="68580" marR="68580" marT="34290" marB="34290"/>
                    </a:tc>
                    <a:tc>
                      <a:txBody>
                        <a:bodyPr/>
                        <a:lstStyle/>
                        <a:p>
                          <a:r>
                            <a:rPr lang="en-SG" sz="1000" dirty="0" smtClean="0"/>
                            <a:t>3.354</a:t>
                          </a:r>
                          <a:r>
                            <a:rPr lang="en-SG" sz="1000" baseline="0" dirty="0" smtClean="0"/>
                            <a:t> mg</a:t>
                          </a:r>
                          <a:endParaRPr lang="en-SG" sz="1000" dirty="0"/>
                        </a:p>
                      </a:txBody>
                      <a:tcPr marL="68580" marR="68580" marT="34290" marB="34290"/>
                    </a:tc>
                    <a:extLst>
                      <a:ext uri="{0D108BD9-81ED-4DB2-BD59-A6C34878D82A}">
                        <a16:rowId xmlns:a16="http://schemas.microsoft.com/office/drawing/2014/main" val="4261249481"/>
                      </a:ext>
                    </a:extLst>
                  </a:tr>
                  <a:tr h="285662">
                    <a:tc>
                      <a:txBody>
                        <a:bodyPr/>
                        <a:lstStyle/>
                        <a:p>
                          <a:r>
                            <a:rPr lang="en-SG" sz="1000" dirty="0" smtClean="0"/>
                            <a:t>250</a:t>
                          </a:r>
                          <a:endParaRPr lang="en-SG" sz="1000" dirty="0"/>
                        </a:p>
                      </a:txBody>
                      <a:tcPr marL="68580" marR="68580" marT="34290" marB="34290"/>
                    </a:tc>
                    <a:tc>
                      <a:txBody>
                        <a:bodyPr/>
                        <a:lstStyle/>
                        <a:p>
                          <a:r>
                            <a:rPr lang="en-SG" sz="1000" dirty="0" smtClean="0"/>
                            <a:t>4.743 mg</a:t>
                          </a:r>
                          <a:endParaRPr lang="en-SG" sz="1000" dirty="0"/>
                        </a:p>
                      </a:txBody>
                      <a:tcPr marL="68580" marR="68580" marT="34290" marB="34290"/>
                    </a:tc>
                    <a:extLst>
                      <a:ext uri="{0D108BD9-81ED-4DB2-BD59-A6C34878D82A}">
                        <a16:rowId xmlns:a16="http://schemas.microsoft.com/office/drawing/2014/main" val="2043849551"/>
                      </a:ext>
                    </a:extLst>
                  </a:tr>
                  <a:tr h="285662">
                    <a:tc>
                      <a:txBody>
                        <a:bodyPr/>
                        <a:lstStyle/>
                        <a:p>
                          <a:r>
                            <a:rPr lang="en-SG" sz="1000" dirty="0" smtClean="0"/>
                            <a:t>500</a:t>
                          </a:r>
                          <a:endParaRPr lang="en-SG" sz="1000" dirty="0"/>
                        </a:p>
                      </a:txBody>
                      <a:tcPr marL="68580" marR="68580" marT="34290" marB="34290"/>
                    </a:tc>
                    <a:tc>
                      <a:txBody>
                        <a:bodyPr/>
                        <a:lstStyle/>
                        <a:p>
                          <a:r>
                            <a:rPr lang="en-SG" sz="1000" dirty="0" smtClean="0"/>
                            <a:t>6.708</a:t>
                          </a:r>
                          <a:r>
                            <a:rPr lang="en-SG" sz="1000" baseline="0" dirty="0" smtClean="0"/>
                            <a:t> mg</a:t>
                          </a:r>
                          <a:endParaRPr lang="en-SG" sz="1000" dirty="0"/>
                        </a:p>
                      </a:txBody>
                      <a:tcPr marL="68580" marR="68580" marT="34290" marB="34290"/>
                    </a:tc>
                    <a:extLst>
                      <a:ext uri="{0D108BD9-81ED-4DB2-BD59-A6C34878D82A}">
                        <a16:rowId xmlns:a16="http://schemas.microsoft.com/office/drawing/2014/main" val="2118100777"/>
                      </a:ext>
                    </a:extLst>
                  </a:tr>
                  <a:tr h="285662">
                    <a:tc>
                      <a:txBody>
                        <a:bodyPr/>
                        <a:lstStyle/>
                        <a:p>
                          <a:r>
                            <a:rPr lang="en-SG" sz="1000" dirty="0" smtClean="0"/>
                            <a:t>1000</a:t>
                          </a:r>
                          <a:endParaRPr lang="en-SG" sz="1000" dirty="0"/>
                        </a:p>
                      </a:txBody>
                      <a:tcPr marL="68580" marR="68580" marT="34290" marB="34290"/>
                    </a:tc>
                    <a:tc>
                      <a:txBody>
                        <a:bodyPr/>
                        <a:lstStyle/>
                        <a:p>
                          <a:r>
                            <a:rPr lang="en-SG" sz="1000" dirty="0" smtClean="0"/>
                            <a:t>9.48683</a:t>
                          </a:r>
                          <a:r>
                            <a:rPr lang="en-SG" sz="1000" baseline="0" dirty="0" smtClean="0"/>
                            <a:t> mg</a:t>
                          </a:r>
                          <a:endParaRPr lang="en-SG" sz="1000" dirty="0"/>
                        </a:p>
                      </a:txBody>
                      <a:tcPr marL="68580" marR="68580" marT="34290" marB="34290"/>
                    </a:tc>
                    <a:extLst>
                      <a:ext uri="{0D108BD9-81ED-4DB2-BD59-A6C34878D82A}">
                        <a16:rowId xmlns:a16="http://schemas.microsoft.com/office/drawing/2014/main" val="829258728"/>
                      </a:ext>
                    </a:extLst>
                  </a:tr>
                </a:tbl>
              </a:graphicData>
            </a:graphic>
          </p:graphicFrame>
        </mc:Fallback>
      </mc:AlternateContent>
      <p:sp>
        <p:nvSpPr>
          <p:cNvPr id="13" name="TextBox 12"/>
          <p:cNvSpPr txBox="1"/>
          <p:nvPr/>
        </p:nvSpPr>
        <p:spPr>
          <a:xfrm>
            <a:off x="822960" y="1604942"/>
            <a:ext cx="6130733" cy="300082"/>
          </a:xfrm>
          <a:prstGeom prst="rect">
            <a:avLst/>
          </a:prstGeom>
          <a:noFill/>
        </p:spPr>
        <p:txBody>
          <a:bodyPr wrap="square" rtlCol="0">
            <a:spAutoFit/>
          </a:bodyPr>
          <a:lstStyle/>
          <a:p>
            <a:r>
              <a:rPr lang="en-SG" sz="1350" dirty="0"/>
              <a:t>Since deterministic noise can be modelled using Normal distribution,</a:t>
            </a:r>
          </a:p>
        </p:txBody>
      </p:sp>
      <p:graphicFrame>
        <p:nvGraphicFramePr>
          <p:cNvPr id="24" name="Chart 23"/>
          <p:cNvGraphicFramePr/>
          <p:nvPr>
            <p:extLst>
              <p:ext uri="{D42A27DB-BD31-4B8C-83A1-F6EECF244321}">
                <p14:modId xmlns:p14="http://schemas.microsoft.com/office/powerpoint/2010/main" val="311352076"/>
              </p:ext>
            </p:extLst>
          </p:nvPr>
        </p:nvGraphicFramePr>
        <p:xfrm>
          <a:off x="4259668" y="1930102"/>
          <a:ext cx="4636682" cy="2644837"/>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p:cNvSpPr txBox="1"/>
          <p:nvPr/>
        </p:nvSpPr>
        <p:spPr>
          <a:xfrm>
            <a:off x="3955313" y="4600017"/>
            <a:ext cx="4054992" cy="415498"/>
          </a:xfrm>
          <a:prstGeom prst="rect">
            <a:avLst/>
          </a:prstGeom>
          <a:solidFill>
            <a:srgbClr val="FFFF00"/>
          </a:solidFill>
          <a:ln>
            <a:solidFill>
              <a:srgbClr val="FF0000"/>
            </a:solidFill>
          </a:ln>
        </p:spPr>
        <p:txBody>
          <a:bodyPr wrap="square" rtlCol="0">
            <a:spAutoFit/>
          </a:bodyPr>
          <a:lstStyle/>
          <a:p>
            <a:r>
              <a:rPr lang="en-SG" sz="1050" dirty="0"/>
              <a:t>Gaussian process under stochastic noise contribute more to the sensor noise compared to deterministic noise.</a:t>
            </a:r>
          </a:p>
        </p:txBody>
      </p:sp>
      <p:sp>
        <p:nvSpPr>
          <p:cNvPr id="6" name="Slide Number Placeholder 5"/>
          <p:cNvSpPr>
            <a:spLocks noGrp="1"/>
          </p:cNvSpPr>
          <p:nvPr>
            <p:ph type="sldNum" sz="quarter" idx="12"/>
          </p:nvPr>
        </p:nvSpPr>
        <p:spPr/>
        <p:txBody>
          <a:bodyPr/>
          <a:lstStyle/>
          <a:p>
            <a:fld id="{48F63A3B-78C7-47BE-AE5E-E10140E04643}" type="slidenum">
              <a:rPr lang="en-US" smtClean="0"/>
              <a:t>40</a:t>
            </a:fld>
            <a:endParaRPr lang="en-US" dirty="0"/>
          </a:p>
        </p:txBody>
      </p:sp>
    </p:spTree>
    <p:extLst>
      <p:ext uri="{BB962C8B-B14F-4D97-AF65-F5344CB8AC3E}">
        <p14:creationId xmlns:p14="http://schemas.microsoft.com/office/powerpoint/2010/main" val="5598014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Hardware configuration and real-time data streaming steps in </a:t>
            </a:r>
            <a:r>
              <a:rPr lang="en-US" sz="3200" i="1" dirty="0" err="1"/>
              <a:t>SeRaNDiP</a:t>
            </a:r>
            <a:endParaRPr lang="en-SG" sz="3200" dirty="0"/>
          </a:p>
        </p:txBody>
      </p:sp>
      <p:pic>
        <p:nvPicPr>
          <p:cNvPr id="5" name="Content Placeholder 4"/>
          <p:cNvPicPr>
            <a:picLocks noGrp="1" noChangeAspect="1"/>
          </p:cNvPicPr>
          <p:nvPr>
            <p:ph idx="1"/>
          </p:nvPr>
        </p:nvPicPr>
        <p:blipFill>
          <a:blip r:embed="rId3"/>
          <a:stretch>
            <a:fillRect/>
          </a:stretch>
        </p:blipFill>
        <p:spPr>
          <a:xfrm>
            <a:off x="194807" y="1657848"/>
            <a:ext cx="8754386" cy="2362843"/>
          </a:xfrm>
          <a:prstGeom prst="rect">
            <a:avLst/>
          </a:prstGeom>
        </p:spPr>
      </p:pic>
      <p:sp>
        <p:nvSpPr>
          <p:cNvPr id="3" name="Slide Number Placeholder 2"/>
          <p:cNvSpPr>
            <a:spLocks noGrp="1"/>
          </p:cNvSpPr>
          <p:nvPr>
            <p:ph type="sldNum" sz="quarter" idx="12"/>
          </p:nvPr>
        </p:nvSpPr>
        <p:spPr/>
        <p:txBody>
          <a:bodyPr/>
          <a:lstStyle/>
          <a:p>
            <a:fld id="{48F63A3B-78C7-47BE-AE5E-E10140E04643}" type="slidenum">
              <a:rPr lang="en-US" smtClean="0"/>
              <a:t>41</a:t>
            </a:fld>
            <a:endParaRPr lang="en-US" dirty="0"/>
          </a:p>
        </p:txBody>
      </p:sp>
    </p:spTree>
    <p:extLst>
      <p:ext uri="{BB962C8B-B14F-4D97-AF65-F5344CB8AC3E}">
        <p14:creationId xmlns:p14="http://schemas.microsoft.com/office/powerpoint/2010/main" val="21733232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Inherent sensor noise update </a:t>
            </a:r>
            <a:endParaRPr lang="en-SG" sz="3200" dirty="0">
              <a:ea typeface="Calibri Light"/>
              <a:cs typeface="Calibri Light"/>
            </a:endParaRPr>
          </a:p>
        </p:txBody>
      </p:sp>
      <p:sp>
        <p:nvSpPr>
          <p:cNvPr id="3" name="TextBox 2"/>
          <p:cNvSpPr txBox="1"/>
          <p:nvPr/>
        </p:nvSpPr>
        <p:spPr>
          <a:xfrm>
            <a:off x="822960" y="1477423"/>
            <a:ext cx="1424940" cy="2793072"/>
          </a:xfrm>
          <a:prstGeom prst="rect">
            <a:avLst/>
          </a:prstGeom>
          <a:noFill/>
          <a:ln>
            <a:solidFill>
              <a:schemeClr val="tx1"/>
            </a:solidFill>
          </a:ln>
        </p:spPr>
        <p:txBody>
          <a:bodyPr wrap="square" rtlCol="0">
            <a:spAutoFit/>
          </a:bodyPr>
          <a:lstStyle/>
          <a:p>
            <a:r>
              <a:rPr lang="en-US" sz="1350" dirty="0"/>
              <a:t>X Configuration</a:t>
            </a:r>
          </a:p>
          <a:p>
            <a:endParaRPr lang="en-US" sz="1350" dirty="0"/>
          </a:p>
          <a:p>
            <a:r>
              <a:rPr lang="en-US" sz="1350" dirty="0"/>
              <a:t>Dataset[1:L]</a:t>
            </a:r>
          </a:p>
          <a:p>
            <a:endParaRPr lang="en-US" sz="1350" dirty="0"/>
          </a:p>
          <a:p>
            <a:r>
              <a:rPr lang="en-US" sz="1350" dirty="0"/>
              <a:t>a- size of sub-dataset</a:t>
            </a:r>
          </a:p>
          <a:p>
            <a:endParaRPr lang="en-US" sz="1350" dirty="0"/>
          </a:p>
          <a:p>
            <a:r>
              <a:rPr lang="en-US" sz="1350" dirty="0"/>
              <a:t>N= L/a</a:t>
            </a:r>
          </a:p>
          <a:p>
            <a:endParaRPr lang="en-US" sz="1350" dirty="0"/>
          </a:p>
          <a:p>
            <a:r>
              <a:rPr lang="en-SG" sz="1350" dirty="0"/>
              <a:t>experimentally defined </a:t>
            </a:r>
            <a:r>
              <a:rPr lang="el-GR" sz="1350" dirty="0"/>
              <a:t>Δ </a:t>
            </a:r>
            <a:endParaRPr lang="en-US" sz="1350" dirty="0"/>
          </a:p>
          <a:p>
            <a:endParaRPr lang="en-US" sz="1350" dirty="0"/>
          </a:p>
          <a:p>
            <a:endParaRPr lang="en-US" sz="1350" dirty="0"/>
          </a:p>
        </p:txBody>
      </p:sp>
      <p:sp>
        <p:nvSpPr>
          <p:cNvPr id="6" name="TextBox 5"/>
          <p:cNvSpPr txBox="1"/>
          <p:nvPr/>
        </p:nvSpPr>
        <p:spPr>
          <a:xfrm>
            <a:off x="2645816" y="1549959"/>
            <a:ext cx="1966913" cy="715581"/>
          </a:xfrm>
          <a:prstGeom prst="rect">
            <a:avLst/>
          </a:prstGeom>
          <a:noFill/>
          <a:ln>
            <a:solidFill>
              <a:schemeClr val="tx1"/>
            </a:solidFill>
          </a:ln>
        </p:spPr>
        <p:txBody>
          <a:bodyPr wrap="square" rtlCol="0">
            <a:spAutoFit/>
          </a:bodyPr>
          <a:lstStyle/>
          <a:p>
            <a:r>
              <a:rPr lang="en-US" sz="1350" dirty="0"/>
              <a:t>Obtain Sub dataset </a:t>
            </a:r>
          </a:p>
          <a:p>
            <a:r>
              <a:rPr lang="en-US" sz="1350" dirty="0"/>
              <a:t>( Dataset [(i-1)*a+1: </a:t>
            </a:r>
            <a:r>
              <a:rPr lang="en-US" sz="1350" dirty="0" err="1"/>
              <a:t>i</a:t>
            </a:r>
            <a:r>
              <a:rPr lang="en-US" sz="1350" dirty="0"/>
              <a:t>*a ])</a:t>
            </a:r>
          </a:p>
          <a:p>
            <a:endParaRPr lang="en-SG" sz="1350" dirty="0"/>
          </a:p>
        </p:txBody>
      </p:sp>
      <mc:AlternateContent xmlns:mc="http://schemas.openxmlformats.org/markup-compatibility/2006" xmlns:a14="http://schemas.microsoft.com/office/drawing/2010/main">
        <mc:Choice Requires="a14">
          <p:sp>
            <p:nvSpPr>
              <p:cNvPr id="7" name="TextBox 6"/>
              <p:cNvSpPr txBox="1"/>
              <p:nvPr/>
            </p:nvSpPr>
            <p:spPr>
              <a:xfrm>
                <a:off x="5220891" y="1771383"/>
                <a:ext cx="1166813" cy="13388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350" dirty="0"/>
                  <a:t>Apply AV &amp; obtain </a:t>
                </a:r>
                <a14:m>
                  <m:oMath xmlns:m="http://schemas.openxmlformats.org/officeDocument/2006/math">
                    <m:sSub>
                      <m:sSubPr>
                        <m:ctrlPr>
                          <a:rPr lang="en-SG" sz="1350" i="1">
                            <a:latin typeface="Cambria Math" panose="02040503050406030204" pitchFamily="18" charset="0"/>
                          </a:rPr>
                        </m:ctrlPr>
                      </m:sSubPr>
                      <m:e>
                        <m:r>
                          <a:rPr lang="en-US" sz="1350" i="1">
                            <a:latin typeface="Cambria Math" panose="02040503050406030204" pitchFamily="18" charset="0"/>
                          </a:rPr>
                          <m:t>𝜎</m:t>
                        </m:r>
                      </m:e>
                      <m:sub>
                        <m:r>
                          <a:rPr lang="en-US" sz="1350" i="1">
                            <a:latin typeface="Cambria Math" panose="02040503050406030204" pitchFamily="18" charset="0"/>
                          </a:rPr>
                          <m:t>𝑖</m:t>
                        </m:r>
                      </m:sub>
                    </m:sSub>
                  </m:oMath>
                </a14:m>
                <a:r>
                  <a:rPr lang="en-SG" sz="1350" dirty="0"/>
                  <a:t> of white Gaussian Noise </a:t>
                </a:r>
              </a:p>
              <a:p>
                <a:r>
                  <a:rPr lang="en-US" sz="1350" dirty="0"/>
                  <a:t>Available</a:t>
                </a:r>
                <a:endParaRPr lang="en-SG" sz="1350" dirty="0"/>
              </a:p>
            </p:txBody>
          </p:sp>
        </mc:Choice>
        <mc:Fallback xmlns="">
          <p:sp>
            <p:nvSpPr>
              <p:cNvPr id="7" name="TextBox 6"/>
              <p:cNvSpPr txBox="1">
                <a:spLocks noRot="1" noChangeAspect="1" noMove="1" noResize="1" noEditPoints="1" noAdjustHandles="1" noChangeArrowheads="1" noChangeShapeType="1" noTextEdit="1"/>
              </p:cNvSpPr>
              <p:nvPr/>
            </p:nvSpPr>
            <p:spPr>
              <a:xfrm>
                <a:off x="5220891" y="1771383"/>
                <a:ext cx="1166813" cy="1338828"/>
              </a:xfrm>
              <a:prstGeom prst="rect">
                <a:avLst/>
              </a:prstGeom>
              <a:blipFill>
                <a:blip r:embed="rId3"/>
                <a:stretch>
                  <a:fillRect l="-515" t="-452" b="-36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nvGraphicFramePr>
            <p:xfrm>
              <a:off x="6176010" y="1321588"/>
              <a:ext cx="2190750" cy="311669"/>
            </p:xfrm>
            <a:graphic>
              <a:graphicData uri="http://schemas.openxmlformats.org/drawingml/2006/table">
                <a:tbl>
                  <a:tblPr firstRow="1" bandRow="1">
                    <a:tableStyleId>{5940675A-B579-460E-94D1-54222C63F5DA}</a:tableStyleId>
                  </a:tblPr>
                  <a:tblGrid>
                    <a:gridCol w="219075">
                      <a:extLst>
                        <a:ext uri="{9D8B030D-6E8A-4147-A177-3AD203B41FA5}">
                          <a16:colId xmlns:a16="http://schemas.microsoft.com/office/drawing/2014/main" val="3651143723"/>
                        </a:ext>
                      </a:extLst>
                    </a:gridCol>
                    <a:gridCol w="219075">
                      <a:extLst>
                        <a:ext uri="{9D8B030D-6E8A-4147-A177-3AD203B41FA5}">
                          <a16:colId xmlns:a16="http://schemas.microsoft.com/office/drawing/2014/main" val="2021020836"/>
                        </a:ext>
                      </a:extLst>
                    </a:gridCol>
                    <a:gridCol w="219075">
                      <a:extLst>
                        <a:ext uri="{9D8B030D-6E8A-4147-A177-3AD203B41FA5}">
                          <a16:colId xmlns:a16="http://schemas.microsoft.com/office/drawing/2014/main" val="3062221502"/>
                        </a:ext>
                      </a:extLst>
                    </a:gridCol>
                    <a:gridCol w="219075">
                      <a:extLst>
                        <a:ext uri="{9D8B030D-6E8A-4147-A177-3AD203B41FA5}">
                          <a16:colId xmlns:a16="http://schemas.microsoft.com/office/drawing/2014/main" val="475900628"/>
                        </a:ext>
                      </a:extLst>
                    </a:gridCol>
                    <a:gridCol w="219075">
                      <a:extLst>
                        <a:ext uri="{9D8B030D-6E8A-4147-A177-3AD203B41FA5}">
                          <a16:colId xmlns:a16="http://schemas.microsoft.com/office/drawing/2014/main" val="4005709663"/>
                        </a:ext>
                      </a:extLst>
                    </a:gridCol>
                    <a:gridCol w="219075">
                      <a:extLst>
                        <a:ext uri="{9D8B030D-6E8A-4147-A177-3AD203B41FA5}">
                          <a16:colId xmlns:a16="http://schemas.microsoft.com/office/drawing/2014/main" val="662756838"/>
                        </a:ext>
                      </a:extLst>
                    </a:gridCol>
                    <a:gridCol w="219075">
                      <a:extLst>
                        <a:ext uri="{9D8B030D-6E8A-4147-A177-3AD203B41FA5}">
                          <a16:colId xmlns:a16="http://schemas.microsoft.com/office/drawing/2014/main" val="2283816947"/>
                        </a:ext>
                      </a:extLst>
                    </a:gridCol>
                    <a:gridCol w="219075">
                      <a:extLst>
                        <a:ext uri="{9D8B030D-6E8A-4147-A177-3AD203B41FA5}">
                          <a16:colId xmlns:a16="http://schemas.microsoft.com/office/drawing/2014/main" val="1832611733"/>
                        </a:ext>
                      </a:extLst>
                    </a:gridCol>
                    <a:gridCol w="219075">
                      <a:extLst>
                        <a:ext uri="{9D8B030D-6E8A-4147-A177-3AD203B41FA5}">
                          <a16:colId xmlns:a16="http://schemas.microsoft.com/office/drawing/2014/main" val="2785109410"/>
                        </a:ext>
                      </a:extLst>
                    </a:gridCol>
                    <a:gridCol w="219075">
                      <a:extLst>
                        <a:ext uri="{9D8B030D-6E8A-4147-A177-3AD203B41FA5}">
                          <a16:colId xmlns:a16="http://schemas.microsoft.com/office/drawing/2014/main" val="3920176143"/>
                        </a:ext>
                      </a:extLst>
                    </a:gridCol>
                  </a:tblGrid>
                  <a:tr h="311669">
                    <a:tc>
                      <a:txBody>
                        <a:bodyPr/>
                        <a:lstStyle/>
                        <a:p>
                          <a:pPr/>
                          <a14:m>
                            <m:oMathPara xmlns:m="http://schemas.openxmlformats.org/officeDocument/2006/math">
                              <m:oMathParaPr>
                                <m:jc m:val="centerGroup"/>
                              </m:oMathParaPr>
                              <m:oMath xmlns:m="http://schemas.openxmlformats.org/officeDocument/2006/math">
                                <m:sSub>
                                  <m:sSubPr>
                                    <m:ctrlPr>
                                      <a:rPr lang="en-SG" sz="1000" i="1" smtClean="0">
                                        <a:latin typeface="Cambria Math" panose="02040503050406030204" pitchFamily="18" charset="0"/>
                                      </a:rPr>
                                    </m:ctrlPr>
                                  </m:sSubPr>
                                  <m:e>
                                    <m:r>
                                      <a:rPr lang="en-US" sz="1000" i="1">
                                        <a:latin typeface="Cambria Math" panose="02040503050406030204" pitchFamily="18" charset="0"/>
                                      </a:rPr>
                                      <m:t>𝜎</m:t>
                                    </m:r>
                                  </m:e>
                                  <m:sub>
                                    <m:r>
                                      <a:rPr lang="en-US" sz="1000" b="0" i="1" smtClean="0">
                                        <a:latin typeface="Cambria Math" panose="02040503050406030204" pitchFamily="18" charset="0"/>
                                      </a:rPr>
                                      <m:t>1</m:t>
                                    </m:r>
                                  </m:sub>
                                </m:sSub>
                              </m:oMath>
                            </m:oMathPara>
                          </a14:m>
                          <a:endParaRPr lang="en-SG" sz="1000" dirty="0"/>
                        </a:p>
                      </a:txBody>
                      <a:tcPr marL="68580" marR="68580" marT="34290" marB="34290"/>
                    </a:tc>
                    <a:tc>
                      <a:txBody>
                        <a:bodyPr/>
                        <a:lstStyle/>
                        <a:p>
                          <a:pPr/>
                          <a14:m>
                            <m:oMathPara xmlns:m="http://schemas.openxmlformats.org/officeDocument/2006/math">
                              <m:oMathParaPr>
                                <m:jc m:val="centerGroup"/>
                              </m:oMathParaPr>
                              <m:oMath xmlns:m="http://schemas.openxmlformats.org/officeDocument/2006/math">
                                <m:sSub>
                                  <m:sSubPr>
                                    <m:ctrlPr>
                                      <a:rPr lang="en-SG" sz="1000" i="1" smtClean="0">
                                        <a:latin typeface="Cambria Math" panose="02040503050406030204" pitchFamily="18" charset="0"/>
                                      </a:rPr>
                                    </m:ctrlPr>
                                  </m:sSubPr>
                                  <m:e>
                                    <m:r>
                                      <a:rPr lang="en-US" sz="1000" i="1">
                                        <a:latin typeface="Cambria Math" panose="02040503050406030204" pitchFamily="18" charset="0"/>
                                      </a:rPr>
                                      <m:t>𝜎</m:t>
                                    </m:r>
                                  </m:e>
                                  <m:sub>
                                    <m:r>
                                      <a:rPr lang="en-US" sz="1000" b="0" i="1" smtClean="0">
                                        <a:latin typeface="Cambria Math" panose="02040503050406030204" pitchFamily="18" charset="0"/>
                                      </a:rPr>
                                      <m:t>2</m:t>
                                    </m:r>
                                  </m:sub>
                                </m:sSub>
                              </m:oMath>
                            </m:oMathPara>
                          </a14:m>
                          <a:endParaRPr lang="en-SG" sz="1000" dirty="0"/>
                        </a:p>
                      </a:txBody>
                      <a:tcPr marL="68580" marR="68580" marT="34290" marB="34290"/>
                    </a:tc>
                    <a:tc>
                      <a:txBody>
                        <a:bodyPr/>
                        <a:lstStyle/>
                        <a:p>
                          <a:r>
                            <a:rPr lang="en-US" sz="1000" dirty="0"/>
                            <a:t>.</a:t>
                          </a:r>
                          <a:endParaRPr lang="en-SG" sz="1000" dirty="0"/>
                        </a:p>
                      </a:txBody>
                      <a:tcPr marL="68580" marR="68580" marT="34290" marB="34290"/>
                    </a:tc>
                    <a:tc>
                      <a:txBody>
                        <a:bodyPr/>
                        <a:lstStyle/>
                        <a:p>
                          <a:r>
                            <a:rPr lang="en-US" sz="1000" dirty="0"/>
                            <a:t>.</a:t>
                          </a:r>
                          <a:endParaRPr lang="en-SG" sz="1000" dirty="0"/>
                        </a:p>
                      </a:txBody>
                      <a:tcPr marL="68580" marR="68580" marT="34290" marB="34290"/>
                    </a:tc>
                    <a:tc>
                      <a:txBody>
                        <a:bodyPr/>
                        <a:lstStyle/>
                        <a:p>
                          <a:endParaRPr lang="en-SG" sz="1000" dirty="0"/>
                        </a:p>
                      </a:txBody>
                      <a:tcPr marL="68580" marR="68580" marT="34290" marB="34290"/>
                    </a:tc>
                    <a:tc>
                      <a:txBody>
                        <a:bodyPr/>
                        <a:lstStyle/>
                        <a:p>
                          <a:endParaRPr lang="en-SG" sz="1000" dirty="0"/>
                        </a:p>
                      </a:txBody>
                      <a:tcPr marL="68580" marR="68580" marT="34290" marB="34290"/>
                    </a:tc>
                    <a:tc>
                      <a:txBody>
                        <a:bodyPr/>
                        <a:lstStyle/>
                        <a:p>
                          <a:endParaRPr lang="en-SG" sz="1000" dirty="0"/>
                        </a:p>
                      </a:txBody>
                      <a:tcPr marL="68580" marR="68580" marT="34290" marB="34290"/>
                    </a:tc>
                    <a:tc>
                      <a:txBody>
                        <a:bodyPr/>
                        <a:lstStyle/>
                        <a:p>
                          <a:endParaRPr lang="en-SG" sz="1000" dirty="0"/>
                        </a:p>
                      </a:txBody>
                      <a:tcPr marL="68580" marR="68580" marT="34290" marB="34290"/>
                    </a:tc>
                    <a:tc>
                      <a:txBody>
                        <a:bodyPr/>
                        <a:lstStyle/>
                        <a:p>
                          <a:endParaRPr lang="en-SG" sz="1000"/>
                        </a:p>
                      </a:txBody>
                      <a:tcPr marL="68580" marR="68580" marT="34290" marB="34290"/>
                    </a:tc>
                    <a:tc>
                      <a:txBody>
                        <a:bodyPr/>
                        <a:lstStyle/>
                        <a:p>
                          <a:endParaRPr lang="en-SG" sz="1000" dirty="0"/>
                        </a:p>
                      </a:txBody>
                      <a:tcPr marL="68580" marR="68580" marT="34290" marB="34290"/>
                    </a:tc>
                    <a:extLst>
                      <a:ext uri="{0D108BD9-81ED-4DB2-BD59-A6C34878D82A}">
                        <a16:rowId xmlns:a16="http://schemas.microsoft.com/office/drawing/2014/main" val="935809223"/>
                      </a:ext>
                    </a:extLst>
                  </a:tr>
                </a:tbl>
              </a:graphicData>
            </a:graphic>
          </p:graphicFrame>
        </mc:Choice>
        <mc:Fallback xmlns="">
          <p:graphicFrame>
            <p:nvGraphicFramePr>
              <p:cNvPr id="10" name="Table 9"/>
              <p:cNvGraphicFramePr>
                <a:graphicFrameLocks noGrp="1"/>
              </p:cNvGraphicFramePr>
              <p:nvPr>
                <p:extLst/>
              </p:nvPr>
            </p:nvGraphicFramePr>
            <p:xfrm>
              <a:off x="6176010" y="1321588"/>
              <a:ext cx="2190750" cy="311669"/>
            </p:xfrm>
            <a:graphic>
              <a:graphicData uri="http://schemas.openxmlformats.org/drawingml/2006/table">
                <a:tbl>
                  <a:tblPr firstRow="1" bandRow="1">
                    <a:tableStyleId>{5940675A-B579-460E-94D1-54222C63F5DA}</a:tableStyleId>
                  </a:tblPr>
                  <a:tblGrid>
                    <a:gridCol w="219075">
                      <a:extLst>
                        <a:ext uri="{9D8B030D-6E8A-4147-A177-3AD203B41FA5}">
                          <a16:colId xmlns:a16="http://schemas.microsoft.com/office/drawing/2014/main" val="3651143723"/>
                        </a:ext>
                      </a:extLst>
                    </a:gridCol>
                    <a:gridCol w="219075">
                      <a:extLst>
                        <a:ext uri="{9D8B030D-6E8A-4147-A177-3AD203B41FA5}">
                          <a16:colId xmlns:a16="http://schemas.microsoft.com/office/drawing/2014/main" val="2021020836"/>
                        </a:ext>
                      </a:extLst>
                    </a:gridCol>
                    <a:gridCol w="219075">
                      <a:extLst>
                        <a:ext uri="{9D8B030D-6E8A-4147-A177-3AD203B41FA5}">
                          <a16:colId xmlns:a16="http://schemas.microsoft.com/office/drawing/2014/main" val="3062221502"/>
                        </a:ext>
                      </a:extLst>
                    </a:gridCol>
                    <a:gridCol w="219075">
                      <a:extLst>
                        <a:ext uri="{9D8B030D-6E8A-4147-A177-3AD203B41FA5}">
                          <a16:colId xmlns:a16="http://schemas.microsoft.com/office/drawing/2014/main" val="475900628"/>
                        </a:ext>
                      </a:extLst>
                    </a:gridCol>
                    <a:gridCol w="219075">
                      <a:extLst>
                        <a:ext uri="{9D8B030D-6E8A-4147-A177-3AD203B41FA5}">
                          <a16:colId xmlns:a16="http://schemas.microsoft.com/office/drawing/2014/main" val="4005709663"/>
                        </a:ext>
                      </a:extLst>
                    </a:gridCol>
                    <a:gridCol w="219075">
                      <a:extLst>
                        <a:ext uri="{9D8B030D-6E8A-4147-A177-3AD203B41FA5}">
                          <a16:colId xmlns:a16="http://schemas.microsoft.com/office/drawing/2014/main" val="662756838"/>
                        </a:ext>
                      </a:extLst>
                    </a:gridCol>
                    <a:gridCol w="219075">
                      <a:extLst>
                        <a:ext uri="{9D8B030D-6E8A-4147-A177-3AD203B41FA5}">
                          <a16:colId xmlns:a16="http://schemas.microsoft.com/office/drawing/2014/main" val="2283816947"/>
                        </a:ext>
                      </a:extLst>
                    </a:gridCol>
                    <a:gridCol w="219075">
                      <a:extLst>
                        <a:ext uri="{9D8B030D-6E8A-4147-A177-3AD203B41FA5}">
                          <a16:colId xmlns:a16="http://schemas.microsoft.com/office/drawing/2014/main" val="1832611733"/>
                        </a:ext>
                      </a:extLst>
                    </a:gridCol>
                    <a:gridCol w="219075">
                      <a:extLst>
                        <a:ext uri="{9D8B030D-6E8A-4147-A177-3AD203B41FA5}">
                          <a16:colId xmlns:a16="http://schemas.microsoft.com/office/drawing/2014/main" val="2785109410"/>
                        </a:ext>
                      </a:extLst>
                    </a:gridCol>
                    <a:gridCol w="219075">
                      <a:extLst>
                        <a:ext uri="{9D8B030D-6E8A-4147-A177-3AD203B41FA5}">
                          <a16:colId xmlns:a16="http://schemas.microsoft.com/office/drawing/2014/main" val="3920176143"/>
                        </a:ext>
                      </a:extLst>
                    </a:gridCol>
                  </a:tblGrid>
                  <a:tr h="311669">
                    <a:tc>
                      <a:txBody>
                        <a:bodyPr/>
                        <a:lstStyle/>
                        <a:p>
                          <a:endParaRPr lang="en-US"/>
                        </a:p>
                      </a:txBody>
                      <a:tcPr marL="68580" marR="68580" marT="34290" marB="34290">
                        <a:blipFill>
                          <a:blip r:embed="rId4"/>
                          <a:stretch>
                            <a:fillRect l="-2778" t="-1923" r="-905556" b="-5769"/>
                          </a:stretch>
                        </a:blipFill>
                      </a:tcPr>
                    </a:tc>
                    <a:tc>
                      <a:txBody>
                        <a:bodyPr/>
                        <a:lstStyle/>
                        <a:p>
                          <a:endParaRPr lang="en-US"/>
                        </a:p>
                      </a:txBody>
                      <a:tcPr marL="68580" marR="68580" marT="34290" marB="34290">
                        <a:blipFill>
                          <a:blip r:embed="rId4"/>
                          <a:stretch>
                            <a:fillRect l="-102778" t="-1923" r="-805556" b="-5769"/>
                          </a:stretch>
                        </a:blipFill>
                      </a:tcPr>
                    </a:tc>
                    <a:tc>
                      <a:txBody>
                        <a:bodyPr/>
                        <a:lstStyle/>
                        <a:p>
                          <a:r>
                            <a:rPr lang="en-US" sz="1000" dirty="0" smtClean="0"/>
                            <a:t>.</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endParaRPr lang="en-SG" sz="1000" dirty="0"/>
                        </a:p>
                      </a:txBody>
                      <a:tcPr marL="68580" marR="68580" marT="34290" marB="34290"/>
                    </a:tc>
                    <a:tc>
                      <a:txBody>
                        <a:bodyPr/>
                        <a:lstStyle/>
                        <a:p>
                          <a:endParaRPr lang="en-SG" sz="1000" dirty="0"/>
                        </a:p>
                      </a:txBody>
                      <a:tcPr marL="68580" marR="68580" marT="34290" marB="34290"/>
                    </a:tc>
                    <a:tc>
                      <a:txBody>
                        <a:bodyPr/>
                        <a:lstStyle/>
                        <a:p>
                          <a:endParaRPr lang="en-SG" sz="1000" dirty="0"/>
                        </a:p>
                      </a:txBody>
                      <a:tcPr marL="68580" marR="68580" marT="34290" marB="34290"/>
                    </a:tc>
                    <a:tc>
                      <a:txBody>
                        <a:bodyPr/>
                        <a:lstStyle/>
                        <a:p>
                          <a:endParaRPr lang="en-SG" sz="1000" dirty="0"/>
                        </a:p>
                      </a:txBody>
                      <a:tcPr marL="68580" marR="68580" marT="34290" marB="34290"/>
                    </a:tc>
                    <a:tc>
                      <a:txBody>
                        <a:bodyPr/>
                        <a:lstStyle/>
                        <a:p>
                          <a:endParaRPr lang="en-SG" sz="1000"/>
                        </a:p>
                      </a:txBody>
                      <a:tcPr marL="68580" marR="68580" marT="34290" marB="34290"/>
                    </a:tc>
                    <a:tc>
                      <a:txBody>
                        <a:bodyPr/>
                        <a:lstStyle/>
                        <a:p>
                          <a:endParaRPr lang="en-SG" sz="1000" dirty="0"/>
                        </a:p>
                      </a:txBody>
                      <a:tcPr marL="68580" marR="68580" marT="34290" marB="34290"/>
                    </a:tc>
                    <a:extLst>
                      <a:ext uri="{0D108BD9-81ED-4DB2-BD59-A6C34878D82A}">
                        <a16:rowId xmlns:a16="http://schemas.microsoft.com/office/drawing/2014/main" val="935809223"/>
                      </a:ext>
                    </a:extLst>
                  </a:tr>
                </a:tbl>
              </a:graphicData>
            </a:graphic>
          </p:graphicFrame>
        </mc:Fallback>
      </mc:AlternateContent>
      <p:sp>
        <p:nvSpPr>
          <p:cNvPr id="11" name="TextBox 10"/>
          <p:cNvSpPr txBox="1"/>
          <p:nvPr/>
        </p:nvSpPr>
        <p:spPr>
          <a:xfrm>
            <a:off x="7271385" y="1607852"/>
            <a:ext cx="1637348" cy="300082"/>
          </a:xfrm>
          <a:prstGeom prst="rect">
            <a:avLst/>
          </a:prstGeom>
          <a:noFill/>
        </p:spPr>
        <p:txBody>
          <a:bodyPr wrap="square" rtlCol="0">
            <a:spAutoFit/>
          </a:bodyPr>
          <a:lstStyle/>
          <a:p>
            <a:r>
              <a:rPr lang="en-US" sz="1350" dirty="0"/>
              <a:t>N- length buffer</a:t>
            </a:r>
            <a:endParaRPr lang="en-SG" sz="1350" dirty="0"/>
          </a:p>
        </p:txBody>
      </p:sp>
      <p:cxnSp>
        <p:nvCxnSpPr>
          <p:cNvPr id="14" name="Straight Arrow Connector 13"/>
          <p:cNvCxnSpPr>
            <a:stCxn id="6" idx="3"/>
          </p:cNvCxnSpPr>
          <p:nvPr/>
        </p:nvCxnSpPr>
        <p:spPr>
          <a:xfrm>
            <a:off x="4612729" y="1896208"/>
            <a:ext cx="62388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Elbow Connector 17"/>
          <p:cNvCxnSpPr>
            <a:stCxn id="7" idx="3"/>
          </p:cNvCxnSpPr>
          <p:nvPr/>
        </p:nvCxnSpPr>
        <p:spPr>
          <a:xfrm flipV="1">
            <a:off x="6387703" y="1630957"/>
            <a:ext cx="719138" cy="79829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6714411" y="2390718"/>
                <a:ext cx="333375" cy="3000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SG" sz="1350" i="1">
                              <a:latin typeface="Cambria Math" panose="02040503050406030204" pitchFamily="18" charset="0"/>
                            </a:rPr>
                          </m:ctrlPr>
                        </m:sSubPr>
                        <m:e>
                          <m:r>
                            <a:rPr lang="en-US" sz="1350" i="1">
                              <a:latin typeface="Cambria Math" panose="02040503050406030204" pitchFamily="18" charset="0"/>
                            </a:rPr>
                            <m:t>𝜎</m:t>
                          </m:r>
                        </m:e>
                        <m:sub>
                          <m:r>
                            <a:rPr lang="en-US" sz="1350" i="1">
                              <a:latin typeface="Cambria Math" panose="02040503050406030204" pitchFamily="18" charset="0"/>
                            </a:rPr>
                            <m:t>𝑖</m:t>
                          </m:r>
                        </m:sub>
                      </m:sSub>
                    </m:oMath>
                  </m:oMathPara>
                </a14:m>
                <a:endParaRPr lang="en-SG" sz="1350" dirty="0"/>
              </a:p>
            </p:txBody>
          </p:sp>
        </mc:Choice>
        <mc:Fallback xmlns="">
          <p:sp>
            <p:nvSpPr>
              <p:cNvPr id="20" name="TextBox 19"/>
              <p:cNvSpPr txBox="1">
                <a:spLocks noRot="1" noChangeAspect="1" noMove="1" noResize="1" noEditPoints="1" noAdjustHandles="1" noChangeArrowheads="1" noChangeShapeType="1" noTextEdit="1"/>
              </p:cNvSpPr>
              <p:nvPr/>
            </p:nvSpPr>
            <p:spPr>
              <a:xfrm>
                <a:off x="6714411" y="2390718"/>
                <a:ext cx="333375" cy="300082"/>
              </a:xfrm>
              <a:prstGeom prst="rect">
                <a:avLst/>
              </a:prstGeom>
              <a:blipFill>
                <a:blip r:embed="rId5"/>
                <a:stretch>
                  <a:fillRect/>
                </a:stretch>
              </a:blipFill>
            </p:spPr>
            <p:txBody>
              <a:bodyPr/>
              <a:lstStyle/>
              <a:p>
                <a:r>
                  <a:rPr lang="en-SG">
                    <a:noFill/>
                  </a:rPr>
                  <a:t> </a:t>
                </a:r>
              </a:p>
            </p:txBody>
          </p:sp>
        </mc:Fallback>
      </mc:AlternateContent>
      <p:sp>
        <p:nvSpPr>
          <p:cNvPr id="23" name="Diamond 22"/>
          <p:cNvSpPr/>
          <p:nvPr/>
        </p:nvSpPr>
        <p:spPr>
          <a:xfrm>
            <a:off x="3142059" y="2746623"/>
            <a:ext cx="862013" cy="757743"/>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mc:AlternateContent xmlns:mc="http://schemas.openxmlformats.org/markup-compatibility/2006" xmlns:a14="http://schemas.microsoft.com/office/drawing/2010/main">
        <mc:Choice Requires="a14">
          <p:sp>
            <p:nvSpPr>
              <p:cNvPr id="24" name="TextBox 23"/>
              <p:cNvSpPr txBox="1"/>
              <p:nvPr/>
            </p:nvSpPr>
            <p:spPr>
              <a:xfrm>
                <a:off x="6826806" y="3706138"/>
                <a:ext cx="2081927" cy="732380"/>
              </a:xfrm>
              <a:prstGeom prst="rect">
                <a:avLst/>
              </a:prstGeom>
              <a:noFill/>
            </p:spPr>
            <p:txBody>
              <a:bodyPr wrap="square" rtlCol="0">
                <a:spAutoFit/>
              </a:bodyPr>
              <a:lstStyle/>
              <a:p>
                <a:r>
                  <a:rPr lang="en-US" sz="1350" dirty="0"/>
                  <a:t> | </a:t>
                </a:r>
                <a14:m>
                  <m:oMath xmlns:m="http://schemas.openxmlformats.org/officeDocument/2006/math">
                    <m:sSub>
                      <m:sSubPr>
                        <m:ctrlPr>
                          <a:rPr lang="en-SG" sz="1350" i="1">
                            <a:latin typeface="Cambria Math" panose="02040503050406030204" pitchFamily="18" charset="0"/>
                          </a:rPr>
                        </m:ctrlPr>
                      </m:sSubPr>
                      <m:e>
                        <m:r>
                          <a:rPr lang="en-US" sz="1350" i="1">
                            <a:latin typeface="Cambria Math" panose="02040503050406030204" pitchFamily="18" charset="0"/>
                          </a:rPr>
                          <m:t>𝜎</m:t>
                        </m:r>
                      </m:e>
                      <m:sub>
                        <m:r>
                          <a:rPr lang="en-US" sz="1350" i="1">
                            <a:latin typeface="Cambria Math" panose="02040503050406030204" pitchFamily="18" charset="0"/>
                          </a:rPr>
                          <m:t>𝑎𝑣𝑒𝑟𝑎𝑔𝑒</m:t>
                        </m:r>
                      </m:sub>
                    </m:sSub>
                    <m:r>
                      <a:rPr lang="en-US" sz="1350" i="1">
                        <a:latin typeface="Cambria Math" panose="02040503050406030204" pitchFamily="18" charset="0"/>
                      </a:rPr>
                      <m:t>−</m:t>
                    </m:r>
                    <m:sSub>
                      <m:sSubPr>
                        <m:ctrlPr>
                          <a:rPr lang="en-SG" sz="1350" i="1">
                            <a:latin typeface="Cambria Math" panose="02040503050406030204" pitchFamily="18" charset="0"/>
                          </a:rPr>
                        </m:ctrlPr>
                      </m:sSubPr>
                      <m:e>
                        <m:r>
                          <a:rPr lang="en-US" sz="1350" i="1">
                            <a:latin typeface="Cambria Math" panose="02040503050406030204" pitchFamily="18" charset="0"/>
                          </a:rPr>
                          <m:t>𝜎</m:t>
                        </m:r>
                      </m:e>
                      <m:sub>
                        <m:r>
                          <a:rPr lang="en-US" sz="1350" i="1">
                            <a:latin typeface="Cambria Math" panose="02040503050406030204" pitchFamily="18" charset="0"/>
                          </a:rPr>
                          <m:t>𝑐𝑢𝑟𝑟𝑒𝑛𝑡</m:t>
                        </m:r>
                      </m:sub>
                    </m:sSub>
                    <m:r>
                      <a:rPr lang="en-US" sz="1350" i="1">
                        <a:latin typeface="Cambria Math" panose="02040503050406030204" pitchFamily="18" charset="0"/>
                      </a:rPr>
                      <m:t>|&gt;                    ∆</m:t>
                    </m:r>
                  </m:oMath>
                </a14:m>
                <a:endParaRPr lang="en-SG" sz="1350" dirty="0"/>
              </a:p>
              <a:p>
                <a:endParaRPr lang="en-SG" sz="1350" dirty="0"/>
              </a:p>
            </p:txBody>
          </p:sp>
        </mc:Choice>
        <mc:Fallback xmlns="">
          <p:sp>
            <p:nvSpPr>
              <p:cNvPr id="24" name="TextBox 23"/>
              <p:cNvSpPr txBox="1">
                <a:spLocks noRot="1" noChangeAspect="1" noMove="1" noResize="1" noEditPoints="1" noAdjustHandles="1" noChangeArrowheads="1" noChangeShapeType="1" noTextEdit="1"/>
              </p:cNvSpPr>
              <p:nvPr/>
            </p:nvSpPr>
            <p:spPr>
              <a:xfrm>
                <a:off x="6826806" y="3706138"/>
                <a:ext cx="2081927" cy="732380"/>
              </a:xfrm>
              <a:prstGeom prst="rect">
                <a:avLst/>
              </a:prstGeom>
              <a:blipFill>
                <a:blip r:embed="rId6"/>
                <a:stretch>
                  <a:fillRect t="-833"/>
                </a:stretch>
              </a:blipFill>
            </p:spPr>
            <p:txBody>
              <a:bodyPr/>
              <a:lstStyle/>
              <a:p>
                <a:r>
                  <a:rPr lang="en-SG">
                    <a:noFill/>
                  </a:rPr>
                  <a:t> </a:t>
                </a:r>
              </a:p>
            </p:txBody>
          </p:sp>
        </mc:Fallback>
      </mc:AlternateContent>
      <p:cxnSp>
        <p:nvCxnSpPr>
          <p:cNvPr id="26" name="Elbow Connector 25"/>
          <p:cNvCxnSpPr>
            <a:stCxn id="7" idx="2"/>
          </p:cNvCxnSpPr>
          <p:nvPr/>
        </p:nvCxnSpPr>
        <p:spPr>
          <a:xfrm rot="5400000">
            <a:off x="4871613" y="2213633"/>
            <a:ext cx="59190" cy="180617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574255" y="2228218"/>
            <a:ext cx="0" cy="536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554150" y="2329177"/>
            <a:ext cx="614363" cy="300082"/>
          </a:xfrm>
          <a:prstGeom prst="rect">
            <a:avLst/>
          </a:prstGeom>
          <a:noFill/>
        </p:spPr>
        <p:txBody>
          <a:bodyPr wrap="square" rtlCol="0">
            <a:spAutoFit/>
          </a:bodyPr>
          <a:lstStyle/>
          <a:p>
            <a:r>
              <a:rPr lang="en-US" sz="1350" dirty="0" err="1"/>
              <a:t>i</a:t>
            </a:r>
            <a:r>
              <a:rPr lang="en-US" sz="1350" dirty="0"/>
              <a:t>=i+1</a:t>
            </a:r>
            <a:endParaRPr lang="en-SG" sz="1350" dirty="0"/>
          </a:p>
        </p:txBody>
      </p:sp>
      <p:sp>
        <p:nvSpPr>
          <p:cNvPr id="30" name="TextBox 29"/>
          <p:cNvSpPr txBox="1"/>
          <p:nvPr/>
        </p:nvSpPr>
        <p:spPr>
          <a:xfrm>
            <a:off x="3090997" y="2342641"/>
            <a:ext cx="421481" cy="300082"/>
          </a:xfrm>
          <a:prstGeom prst="rect">
            <a:avLst/>
          </a:prstGeom>
          <a:noFill/>
        </p:spPr>
        <p:txBody>
          <a:bodyPr wrap="square" rtlCol="0">
            <a:spAutoFit/>
          </a:bodyPr>
          <a:lstStyle/>
          <a:p>
            <a:r>
              <a:rPr lang="en-US" sz="1350" dirty="0"/>
              <a:t>Yes</a:t>
            </a:r>
            <a:endParaRPr lang="en-SG" sz="1350" dirty="0"/>
          </a:p>
        </p:txBody>
      </p:sp>
      <mc:AlternateContent xmlns:mc="http://schemas.openxmlformats.org/markup-compatibility/2006" xmlns:a14="http://schemas.microsoft.com/office/drawing/2010/main">
        <mc:Choice Requires="a14">
          <p:sp>
            <p:nvSpPr>
              <p:cNvPr id="31" name="TextBox 30"/>
              <p:cNvSpPr txBox="1"/>
              <p:nvPr/>
            </p:nvSpPr>
            <p:spPr>
              <a:xfrm>
                <a:off x="8090059" y="2490758"/>
                <a:ext cx="904979" cy="732380"/>
              </a:xfrm>
              <a:prstGeom prst="rect">
                <a:avLst/>
              </a:prstGeom>
              <a:noFill/>
              <a:ln>
                <a:solidFill>
                  <a:schemeClr val="tx1"/>
                </a:solidFill>
              </a:ln>
            </p:spPr>
            <p:txBody>
              <a:bodyPr wrap="square" rtlCol="0">
                <a:spAutoFit/>
              </a:bodyPr>
              <a:lstStyle/>
              <a:p>
                <a:r>
                  <a:rPr lang="en-US" sz="1350" dirty="0"/>
                  <a:t>Calculate Average (</a:t>
                </a:r>
                <a14:m>
                  <m:oMath xmlns:m="http://schemas.openxmlformats.org/officeDocument/2006/math">
                    <m:sSub>
                      <m:sSubPr>
                        <m:ctrlPr>
                          <a:rPr lang="en-SG" sz="1350" i="1">
                            <a:latin typeface="Cambria Math" panose="02040503050406030204" pitchFamily="18" charset="0"/>
                          </a:rPr>
                        </m:ctrlPr>
                      </m:sSubPr>
                      <m:e>
                        <m:r>
                          <a:rPr lang="en-US" sz="1350" i="1">
                            <a:latin typeface="Cambria Math" panose="02040503050406030204" pitchFamily="18" charset="0"/>
                          </a:rPr>
                          <m:t>𝜎</m:t>
                        </m:r>
                      </m:e>
                      <m:sub>
                        <m:r>
                          <a:rPr lang="en-US" sz="1350" i="1">
                            <a:latin typeface="Cambria Math" panose="02040503050406030204" pitchFamily="18" charset="0"/>
                          </a:rPr>
                          <m:t>𝑎𝑣𝑒𝑟𝑎𝑔𝑒</m:t>
                        </m:r>
                      </m:sub>
                    </m:sSub>
                  </m:oMath>
                </a14:m>
                <a:r>
                  <a:rPr lang="en-US" sz="1350" dirty="0"/>
                  <a:t>)</a:t>
                </a:r>
                <a:endParaRPr lang="en-SG" sz="1350" dirty="0"/>
              </a:p>
            </p:txBody>
          </p:sp>
        </mc:Choice>
        <mc:Fallback xmlns="">
          <p:sp>
            <p:nvSpPr>
              <p:cNvPr id="31" name="TextBox 30"/>
              <p:cNvSpPr txBox="1">
                <a:spLocks noRot="1" noChangeAspect="1" noMove="1" noResize="1" noEditPoints="1" noAdjustHandles="1" noChangeArrowheads="1" noChangeShapeType="1" noTextEdit="1"/>
              </p:cNvSpPr>
              <p:nvPr/>
            </p:nvSpPr>
            <p:spPr>
              <a:xfrm>
                <a:off x="8090059" y="2490758"/>
                <a:ext cx="904979" cy="732380"/>
              </a:xfrm>
              <a:prstGeom prst="rect">
                <a:avLst/>
              </a:prstGeom>
              <a:blipFill>
                <a:blip r:embed="rId7"/>
                <a:stretch>
                  <a:fillRect l="-662" t="-820" b="-4918"/>
                </a:stretch>
              </a:blipFill>
              <a:ln>
                <a:solidFill>
                  <a:schemeClr val="tx1"/>
                </a:solidFill>
              </a:ln>
            </p:spPr>
            <p:txBody>
              <a:bodyPr/>
              <a:lstStyle/>
              <a:p>
                <a:r>
                  <a:rPr lang="en-SG">
                    <a:noFill/>
                  </a:rPr>
                  <a:t> </a:t>
                </a:r>
              </a:p>
            </p:txBody>
          </p:sp>
        </mc:Fallback>
      </mc:AlternateContent>
      <p:cxnSp>
        <p:nvCxnSpPr>
          <p:cNvPr id="33" name="Elbow Connector 32"/>
          <p:cNvCxnSpPr>
            <a:stCxn id="10" idx="3"/>
          </p:cNvCxnSpPr>
          <p:nvPr/>
        </p:nvCxnSpPr>
        <p:spPr>
          <a:xfrm>
            <a:off x="8366761" y="1477423"/>
            <a:ext cx="182165" cy="101919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23" idx="2"/>
          </p:cNvCxnSpPr>
          <p:nvPr/>
        </p:nvCxnSpPr>
        <p:spPr>
          <a:xfrm rot="5400000" flipH="1" flipV="1">
            <a:off x="5477476" y="891785"/>
            <a:ext cx="708170" cy="4516993"/>
          </a:xfrm>
          <a:prstGeom prst="bentConnector4">
            <a:avLst>
              <a:gd name="adj1" fmla="val -24210"/>
              <a:gd name="adj2" fmla="val 66052"/>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650591" y="3392479"/>
            <a:ext cx="421481" cy="300082"/>
          </a:xfrm>
          <a:prstGeom prst="rect">
            <a:avLst/>
          </a:prstGeom>
          <a:noFill/>
        </p:spPr>
        <p:txBody>
          <a:bodyPr wrap="square" rtlCol="0">
            <a:spAutoFit/>
          </a:bodyPr>
          <a:lstStyle/>
          <a:p>
            <a:r>
              <a:rPr lang="en-US" sz="1350" dirty="0"/>
              <a:t>No</a:t>
            </a:r>
            <a:endParaRPr lang="en-SG" sz="1350" dirty="0"/>
          </a:p>
        </p:txBody>
      </p:sp>
      <p:sp>
        <p:nvSpPr>
          <p:cNvPr id="44" name="Diamond 43"/>
          <p:cNvSpPr/>
          <p:nvPr/>
        </p:nvSpPr>
        <p:spPr>
          <a:xfrm>
            <a:off x="6679406" y="3273624"/>
            <a:ext cx="2196465" cy="1166812"/>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45" name="TextBox 44"/>
          <p:cNvSpPr txBox="1"/>
          <p:nvPr/>
        </p:nvSpPr>
        <p:spPr>
          <a:xfrm>
            <a:off x="3307557" y="2946536"/>
            <a:ext cx="661988" cy="300082"/>
          </a:xfrm>
          <a:prstGeom prst="rect">
            <a:avLst/>
          </a:prstGeom>
          <a:noFill/>
        </p:spPr>
        <p:txBody>
          <a:bodyPr wrap="square" rtlCol="0">
            <a:spAutoFit/>
          </a:bodyPr>
          <a:lstStyle/>
          <a:p>
            <a:r>
              <a:rPr lang="en-US" sz="1350" dirty="0"/>
              <a:t>If </a:t>
            </a:r>
            <a:r>
              <a:rPr lang="en-US" sz="1350" dirty="0" err="1"/>
              <a:t>i</a:t>
            </a:r>
            <a:r>
              <a:rPr lang="en-US" sz="1350" dirty="0"/>
              <a:t>&lt; N</a:t>
            </a:r>
            <a:endParaRPr lang="en-SG" sz="1350" dirty="0"/>
          </a:p>
        </p:txBody>
      </p:sp>
      <p:cxnSp>
        <p:nvCxnSpPr>
          <p:cNvPr id="58" name="Elbow Connector 57"/>
          <p:cNvCxnSpPr>
            <a:stCxn id="31" idx="2"/>
            <a:endCxn id="44" idx="0"/>
          </p:cNvCxnSpPr>
          <p:nvPr/>
        </p:nvCxnSpPr>
        <p:spPr>
          <a:xfrm rot="5400000">
            <a:off x="8123374" y="2854449"/>
            <a:ext cx="73441" cy="76490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p:cNvSpPr txBox="1"/>
              <p:nvPr/>
            </p:nvSpPr>
            <p:spPr>
              <a:xfrm>
                <a:off x="2886075" y="3958347"/>
                <a:ext cx="2576513" cy="524631"/>
              </a:xfrm>
              <a:prstGeom prst="rect">
                <a:avLst/>
              </a:prstGeom>
              <a:noFill/>
              <a:ln>
                <a:solidFill>
                  <a:schemeClr val="tx1"/>
                </a:solidFill>
              </a:ln>
            </p:spPr>
            <p:txBody>
              <a:bodyPr wrap="square" rtlCol="0">
                <a:spAutoFit/>
              </a:bodyPr>
              <a:lstStyle/>
              <a:p>
                <a:r>
                  <a:rPr lang="en-US" sz="1350" dirty="0"/>
                  <a:t>Update Configuration sub-Table for X with </a:t>
                </a:r>
                <a14:m>
                  <m:oMath xmlns:m="http://schemas.openxmlformats.org/officeDocument/2006/math">
                    <m:sSub>
                      <m:sSubPr>
                        <m:ctrlPr>
                          <a:rPr lang="en-SG" sz="1350" i="1">
                            <a:latin typeface="Cambria Math" panose="02040503050406030204" pitchFamily="18" charset="0"/>
                          </a:rPr>
                        </m:ctrlPr>
                      </m:sSubPr>
                      <m:e>
                        <m:r>
                          <a:rPr lang="en-US" sz="1350" i="1">
                            <a:latin typeface="Cambria Math" panose="02040503050406030204" pitchFamily="18" charset="0"/>
                          </a:rPr>
                          <m:t>𝜎</m:t>
                        </m:r>
                      </m:e>
                      <m:sub>
                        <m:r>
                          <a:rPr lang="en-US" sz="1350" i="1">
                            <a:latin typeface="Cambria Math" panose="02040503050406030204" pitchFamily="18" charset="0"/>
                          </a:rPr>
                          <m:t>𝑎𝑣𝑒𝑟𝑎𝑔𝑒</m:t>
                        </m:r>
                      </m:sub>
                    </m:sSub>
                  </m:oMath>
                </a14:m>
                <a:r>
                  <a:rPr lang="en-US" sz="1350" dirty="0"/>
                  <a:t> </a:t>
                </a:r>
                <a:endParaRPr lang="en-SG" sz="1350" dirty="0"/>
              </a:p>
            </p:txBody>
          </p:sp>
        </mc:Choice>
        <mc:Fallback xmlns="">
          <p:sp>
            <p:nvSpPr>
              <p:cNvPr id="59" name="TextBox 58"/>
              <p:cNvSpPr txBox="1">
                <a:spLocks noRot="1" noChangeAspect="1" noMove="1" noResize="1" noEditPoints="1" noAdjustHandles="1" noChangeArrowheads="1" noChangeShapeType="1" noTextEdit="1"/>
              </p:cNvSpPr>
              <p:nvPr/>
            </p:nvSpPr>
            <p:spPr>
              <a:xfrm>
                <a:off x="2886075" y="3958347"/>
                <a:ext cx="2576513" cy="524631"/>
              </a:xfrm>
              <a:prstGeom prst="rect">
                <a:avLst/>
              </a:prstGeom>
              <a:blipFill>
                <a:blip r:embed="rId8"/>
                <a:stretch>
                  <a:fillRect l="-235" b="-6818"/>
                </a:stretch>
              </a:blipFill>
              <a:ln>
                <a:solidFill>
                  <a:schemeClr val="tx1"/>
                </a:solidFill>
              </a:ln>
            </p:spPr>
            <p:txBody>
              <a:bodyPr/>
              <a:lstStyle/>
              <a:p>
                <a:r>
                  <a:rPr lang="en-SG">
                    <a:noFill/>
                  </a:rPr>
                  <a:t> </a:t>
                </a:r>
              </a:p>
            </p:txBody>
          </p:sp>
        </mc:Fallback>
      </mc:AlternateContent>
      <p:cxnSp>
        <p:nvCxnSpPr>
          <p:cNvPr id="62" name="Elbow Connector 61"/>
          <p:cNvCxnSpPr>
            <a:stCxn id="44" idx="1"/>
            <a:endCxn id="59" idx="3"/>
          </p:cNvCxnSpPr>
          <p:nvPr/>
        </p:nvCxnSpPr>
        <p:spPr>
          <a:xfrm rot="10800000" flipV="1">
            <a:off x="5462589" y="3857030"/>
            <a:ext cx="1216819" cy="35215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6112431" y="3884914"/>
            <a:ext cx="583406" cy="300082"/>
          </a:xfrm>
          <a:prstGeom prst="rect">
            <a:avLst/>
          </a:prstGeom>
          <a:noFill/>
        </p:spPr>
        <p:txBody>
          <a:bodyPr wrap="square" rtlCol="0">
            <a:spAutoFit/>
          </a:bodyPr>
          <a:lstStyle/>
          <a:p>
            <a:r>
              <a:rPr lang="en-US" sz="1350" dirty="0"/>
              <a:t>Yes</a:t>
            </a:r>
            <a:endParaRPr lang="en-SG" sz="1350" dirty="0"/>
          </a:p>
        </p:txBody>
      </p:sp>
      <p:sp>
        <p:nvSpPr>
          <p:cNvPr id="64" name="TextBox 63"/>
          <p:cNvSpPr txBox="1"/>
          <p:nvPr/>
        </p:nvSpPr>
        <p:spPr>
          <a:xfrm>
            <a:off x="7225905" y="4578010"/>
            <a:ext cx="1140856" cy="300082"/>
          </a:xfrm>
          <a:prstGeom prst="rect">
            <a:avLst/>
          </a:prstGeom>
          <a:noFill/>
          <a:ln>
            <a:solidFill>
              <a:schemeClr val="tx1"/>
            </a:solidFill>
          </a:ln>
        </p:spPr>
        <p:txBody>
          <a:bodyPr wrap="square" rtlCol="0">
            <a:spAutoFit/>
          </a:bodyPr>
          <a:lstStyle/>
          <a:p>
            <a:r>
              <a:rPr lang="en-US" sz="1350" dirty="0"/>
              <a:t>No Updates</a:t>
            </a:r>
            <a:endParaRPr lang="en-SG" sz="1350" dirty="0"/>
          </a:p>
        </p:txBody>
      </p:sp>
      <p:cxnSp>
        <p:nvCxnSpPr>
          <p:cNvPr id="66" name="Straight Arrow Connector 65"/>
          <p:cNvCxnSpPr>
            <a:stCxn id="44" idx="2"/>
          </p:cNvCxnSpPr>
          <p:nvPr/>
        </p:nvCxnSpPr>
        <p:spPr>
          <a:xfrm>
            <a:off x="7777639" y="4440435"/>
            <a:ext cx="0" cy="137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endCxn id="6" idx="1"/>
          </p:cNvCxnSpPr>
          <p:nvPr/>
        </p:nvCxnSpPr>
        <p:spPr>
          <a:xfrm>
            <a:off x="2252911" y="1889417"/>
            <a:ext cx="392906" cy="67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6" idx="3"/>
          </p:cNvCxnSpPr>
          <p:nvPr/>
        </p:nvCxnSpPr>
        <p:spPr>
          <a:xfrm>
            <a:off x="4612729" y="1896208"/>
            <a:ext cx="62388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Elbow Connector 74"/>
          <p:cNvCxnSpPr/>
          <p:nvPr/>
        </p:nvCxnSpPr>
        <p:spPr>
          <a:xfrm flipV="1">
            <a:off x="6387703" y="1617349"/>
            <a:ext cx="719138" cy="798299"/>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2636015" y="1541669"/>
            <a:ext cx="1968341" cy="6924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78" name="Rectangle 77"/>
          <p:cNvSpPr/>
          <p:nvPr/>
        </p:nvSpPr>
        <p:spPr>
          <a:xfrm>
            <a:off x="5220891" y="1757775"/>
            <a:ext cx="1166813" cy="13157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mc:AlternateContent xmlns:mc="http://schemas.openxmlformats.org/markup-compatibility/2006" xmlns:a14="http://schemas.microsoft.com/office/drawing/2010/main">
        <mc:Choice Requires="a14">
          <p:sp>
            <p:nvSpPr>
              <p:cNvPr id="79" name="TextBox 78"/>
              <p:cNvSpPr txBox="1"/>
              <p:nvPr/>
            </p:nvSpPr>
            <p:spPr>
              <a:xfrm>
                <a:off x="6713816" y="2390718"/>
                <a:ext cx="333375" cy="3000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SG" sz="1350" i="1">
                              <a:solidFill>
                                <a:srgbClr val="FF0000"/>
                              </a:solidFill>
                              <a:latin typeface="Cambria Math" panose="02040503050406030204" pitchFamily="18" charset="0"/>
                            </a:rPr>
                          </m:ctrlPr>
                        </m:sSubPr>
                        <m:e>
                          <m:r>
                            <a:rPr lang="en-US" sz="1350" i="1">
                              <a:solidFill>
                                <a:srgbClr val="FF0000"/>
                              </a:solidFill>
                              <a:latin typeface="Cambria Math" panose="02040503050406030204" pitchFamily="18" charset="0"/>
                            </a:rPr>
                            <m:t>𝜎</m:t>
                          </m:r>
                        </m:e>
                        <m:sub>
                          <m:r>
                            <a:rPr lang="en-US" sz="1350" i="1">
                              <a:solidFill>
                                <a:srgbClr val="FF0000"/>
                              </a:solidFill>
                              <a:latin typeface="Cambria Math" panose="02040503050406030204" pitchFamily="18" charset="0"/>
                            </a:rPr>
                            <m:t>𝑖</m:t>
                          </m:r>
                        </m:sub>
                      </m:sSub>
                    </m:oMath>
                  </m:oMathPara>
                </a14:m>
                <a:endParaRPr lang="en-SG" sz="1350" dirty="0"/>
              </a:p>
            </p:txBody>
          </p:sp>
        </mc:Choice>
        <mc:Fallback xmlns="">
          <p:sp>
            <p:nvSpPr>
              <p:cNvPr id="79" name="TextBox 78"/>
              <p:cNvSpPr txBox="1">
                <a:spLocks noRot="1" noChangeAspect="1" noMove="1" noResize="1" noEditPoints="1" noAdjustHandles="1" noChangeArrowheads="1" noChangeShapeType="1" noTextEdit="1"/>
              </p:cNvSpPr>
              <p:nvPr/>
            </p:nvSpPr>
            <p:spPr>
              <a:xfrm>
                <a:off x="6713816" y="2390718"/>
                <a:ext cx="333375" cy="300082"/>
              </a:xfrm>
              <a:prstGeom prst="rect">
                <a:avLst/>
              </a:prstGeom>
              <a:blipFill>
                <a:blip r:embed="rId9"/>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82" name="TextBox 81"/>
              <p:cNvSpPr txBox="1"/>
              <p:nvPr/>
            </p:nvSpPr>
            <p:spPr>
              <a:xfrm>
                <a:off x="7046179" y="1338923"/>
                <a:ext cx="218480" cy="300082"/>
              </a:xfrm>
              <a:prstGeom prst="rect">
                <a:avLst/>
              </a:prstGeom>
              <a:noFill/>
              <a:ln>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SG" sz="1350" i="1">
                              <a:solidFill>
                                <a:srgbClr val="FF0000"/>
                              </a:solidFill>
                              <a:latin typeface="Cambria Math" panose="02040503050406030204" pitchFamily="18" charset="0"/>
                            </a:rPr>
                          </m:ctrlPr>
                        </m:sSubPr>
                        <m:e>
                          <m:r>
                            <a:rPr lang="en-US" sz="1350" i="1">
                              <a:solidFill>
                                <a:srgbClr val="FF0000"/>
                              </a:solidFill>
                              <a:latin typeface="Cambria Math" panose="02040503050406030204" pitchFamily="18" charset="0"/>
                            </a:rPr>
                            <m:t>𝜎</m:t>
                          </m:r>
                        </m:e>
                        <m:sub>
                          <m:r>
                            <a:rPr lang="en-US" sz="1350" i="1">
                              <a:solidFill>
                                <a:srgbClr val="FF0000"/>
                              </a:solidFill>
                              <a:latin typeface="Cambria Math" panose="02040503050406030204" pitchFamily="18" charset="0"/>
                            </a:rPr>
                            <m:t>𝑖</m:t>
                          </m:r>
                        </m:sub>
                      </m:sSub>
                    </m:oMath>
                  </m:oMathPara>
                </a14:m>
                <a:endParaRPr lang="en-SG" sz="1350" dirty="0"/>
              </a:p>
            </p:txBody>
          </p:sp>
        </mc:Choice>
        <mc:Fallback xmlns="">
          <p:sp>
            <p:nvSpPr>
              <p:cNvPr id="82" name="TextBox 81"/>
              <p:cNvSpPr txBox="1">
                <a:spLocks noRot="1" noChangeAspect="1" noMove="1" noResize="1" noEditPoints="1" noAdjustHandles="1" noChangeArrowheads="1" noChangeShapeType="1" noTextEdit="1"/>
              </p:cNvSpPr>
              <p:nvPr/>
            </p:nvSpPr>
            <p:spPr>
              <a:xfrm>
                <a:off x="7046179" y="1338923"/>
                <a:ext cx="218480" cy="300082"/>
              </a:xfrm>
              <a:prstGeom prst="rect">
                <a:avLst/>
              </a:prstGeom>
              <a:blipFill>
                <a:blip r:embed="rId10"/>
                <a:stretch>
                  <a:fillRect r="-15789"/>
                </a:stretch>
              </a:blipFill>
              <a:ln>
                <a:solidFill>
                  <a:srgbClr val="FF0000"/>
                </a:solidFill>
              </a:ln>
            </p:spPr>
            <p:txBody>
              <a:bodyPr/>
              <a:lstStyle/>
              <a:p>
                <a:r>
                  <a:rPr lang="en-SG">
                    <a:noFill/>
                  </a:rPr>
                  <a:t> </a:t>
                </a:r>
              </a:p>
            </p:txBody>
          </p:sp>
        </mc:Fallback>
      </mc:AlternateContent>
      <p:cxnSp>
        <p:nvCxnSpPr>
          <p:cNvPr id="83" name="Elbow Connector 82"/>
          <p:cNvCxnSpPr/>
          <p:nvPr/>
        </p:nvCxnSpPr>
        <p:spPr>
          <a:xfrm rot="5400000">
            <a:off x="4871613" y="2205121"/>
            <a:ext cx="59190" cy="1806179"/>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4" name="Diamond 83"/>
          <p:cNvSpPr/>
          <p:nvPr/>
        </p:nvSpPr>
        <p:spPr>
          <a:xfrm>
            <a:off x="3142060" y="2760087"/>
            <a:ext cx="869036" cy="735946"/>
          </a:xfrm>
          <a:prstGeom prst="diamon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88" name="TextBox 87"/>
          <p:cNvSpPr txBox="1"/>
          <p:nvPr/>
        </p:nvSpPr>
        <p:spPr>
          <a:xfrm>
            <a:off x="3086040" y="2338531"/>
            <a:ext cx="421481" cy="300082"/>
          </a:xfrm>
          <a:prstGeom prst="rect">
            <a:avLst/>
          </a:prstGeom>
          <a:noFill/>
        </p:spPr>
        <p:txBody>
          <a:bodyPr wrap="square" rtlCol="0">
            <a:spAutoFit/>
          </a:bodyPr>
          <a:lstStyle/>
          <a:p>
            <a:r>
              <a:rPr lang="en-US" sz="1350" dirty="0">
                <a:solidFill>
                  <a:srgbClr val="FF0000"/>
                </a:solidFill>
              </a:rPr>
              <a:t>Yes</a:t>
            </a:r>
            <a:endParaRPr lang="en-SG" sz="1350" dirty="0">
              <a:solidFill>
                <a:srgbClr val="FF0000"/>
              </a:solidFill>
            </a:endParaRPr>
          </a:p>
        </p:txBody>
      </p:sp>
      <p:sp>
        <p:nvSpPr>
          <p:cNvPr id="90" name="TextBox 89"/>
          <p:cNvSpPr txBox="1"/>
          <p:nvPr/>
        </p:nvSpPr>
        <p:spPr>
          <a:xfrm>
            <a:off x="3549193" y="2324312"/>
            <a:ext cx="614363" cy="300082"/>
          </a:xfrm>
          <a:prstGeom prst="rect">
            <a:avLst/>
          </a:prstGeom>
          <a:noFill/>
        </p:spPr>
        <p:txBody>
          <a:bodyPr wrap="square" rtlCol="0">
            <a:spAutoFit/>
          </a:bodyPr>
          <a:lstStyle/>
          <a:p>
            <a:r>
              <a:rPr lang="en-US" sz="1350" dirty="0" err="1">
                <a:solidFill>
                  <a:srgbClr val="FF0000"/>
                </a:solidFill>
              </a:rPr>
              <a:t>i</a:t>
            </a:r>
            <a:r>
              <a:rPr lang="en-US" sz="1350" dirty="0">
                <a:solidFill>
                  <a:srgbClr val="FF0000"/>
                </a:solidFill>
              </a:rPr>
              <a:t>=i+1</a:t>
            </a:r>
            <a:endParaRPr lang="en-SG" sz="1350" dirty="0">
              <a:solidFill>
                <a:srgbClr val="FF0000"/>
              </a:solidFill>
            </a:endParaRPr>
          </a:p>
        </p:txBody>
      </p:sp>
      <p:cxnSp>
        <p:nvCxnSpPr>
          <p:cNvPr id="91" name="Straight Arrow Connector 90"/>
          <p:cNvCxnSpPr/>
          <p:nvPr/>
        </p:nvCxnSpPr>
        <p:spPr>
          <a:xfrm flipV="1">
            <a:off x="3573065" y="2234167"/>
            <a:ext cx="0" cy="5368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91"/>
          <p:cNvCxnSpPr/>
          <p:nvPr/>
        </p:nvCxnSpPr>
        <p:spPr>
          <a:xfrm rot="5400000" flipH="1" flipV="1">
            <a:off x="5469203" y="900075"/>
            <a:ext cx="708170" cy="4516993"/>
          </a:xfrm>
          <a:prstGeom prst="bentConnector4">
            <a:avLst>
              <a:gd name="adj1" fmla="val -24210"/>
              <a:gd name="adj2" fmla="val 6605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3645634" y="3397304"/>
            <a:ext cx="421481" cy="300082"/>
          </a:xfrm>
          <a:prstGeom prst="rect">
            <a:avLst/>
          </a:prstGeom>
          <a:noFill/>
        </p:spPr>
        <p:txBody>
          <a:bodyPr wrap="square" rtlCol="0">
            <a:spAutoFit/>
          </a:bodyPr>
          <a:lstStyle/>
          <a:p>
            <a:r>
              <a:rPr lang="en-US" sz="1350" dirty="0">
                <a:solidFill>
                  <a:srgbClr val="FF0000"/>
                </a:solidFill>
              </a:rPr>
              <a:t>No</a:t>
            </a:r>
            <a:endParaRPr lang="en-SG" sz="1350" dirty="0">
              <a:solidFill>
                <a:srgbClr val="FF0000"/>
              </a:solidFill>
            </a:endParaRPr>
          </a:p>
        </p:txBody>
      </p:sp>
      <p:sp>
        <p:nvSpPr>
          <p:cNvPr id="94" name="Rectangle 93"/>
          <p:cNvSpPr/>
          <p:nvPr/>
        </p:nvSpPr>
        <p:spPr>
          <a:xfrm>
            <a:off x="8090059" y="2496621"/>
            <a:ext cx="904979" cy="7035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95" name="Rectangle 94"/>
          <p:cNvSpPr/>
          <p:nvPr/>
        </p:nvSpPr>
        <p:spPr>
          <a:xfrm>
            <a:off x="6176010" y="1321588"/>
            <a:ext cx="2190750" cy="3116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97" name="TextBox 96"/>
          <p:cNvSpPr txBox="1"/>
          <p:nvPr/>
        </p:nvSpPr>
        <p:spPr>
          <a:xfrm>
            <a:off x="7050035" y="1342478"/>
            <a:ext cx="218480" cy="300082"/>
          </a:xfrm>
          <a:prstGeom prst="rect">
            <a:avLst/>
          </a:prstGeom>
          <a:solidFill>
            <a:schemeClr val="bg1"/>
          </a:solidFill>
          <a:ln>
            <a:solidFill>
              <a:schemeClr val="tx1"/>
            </a:solidFill>
          </a:ln>
        </p:spPr>
        <p:txBody>
          <a:bodyPr wrap="square" rtlCol="0">
            <a:spAutoFit/>
          </a:bodyPr>
          <a:lstStyle/>
          <a:p>
            <a:r>
              <a:rPr lang="en-US" sz="1350" dirty="0"/>
              <a:t>.</a:t>
            </a:r>
            <a:endParaRPr lang="en-SG" sz="1350" dirty="0"/>
          </a:p>
        </p:txBody>
      </p:sp>
      <mc:AlternateContent xmlns:mc="http://schemas.openxmlformats.org/markup-compatibility/2006" xmlns:a14="http://schemas.microsoft.com/office/drawing/2010/main">
        <mc:Choice Requires="a14">
          <p:sp>
            <p:nvSpPr>
              <p:cNvPr id="98" name="TextBox 97"/>
              <p:cNvSpPr txBox="1"/>
              <p:nvPr/>
            </p:nvSpPr>
            <p:spPr>
              <a:xfrm>
                <a:off x="8090059" y="1316936"/>
                <a:ext cx="206666" cy="3000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SG" sz="1350" i="1">
                              <a:latin typeface="Cambria Math" panose="02040503050406030204" pitchFamily="18" charset="0"/>
                            </a:rPr>
                          </m:ctrlPr>
                        </m:sSubPr>
                        <m:e>
                          <m:r>
                            <a:rPr lang="en-US" sz="1350" i="1">
                              <a:latin typeface="Cambria Math" panose="02040503050406030204" pitchFamily="18" charset="0"/>
                            </a:rPr>
                            <m:t>𝜎</m:t>
                          </m:r>
                        </m:e>
                        <m:sub>
                          <m:r>
                            <a:rPr lang="en-US" sz="1350" i="1">
                              <a:latin typeface="Cambria Math" panose="02040503050406030204" pitchFamily="18" charset="0"/>
                            </a:rPr>
                            <m:t>𝑁</m:t>
                          </m:r>
                        </m:sub>
                      </m:sSub>
                    </m:oMath>
                  </m:oMathPara>
                </a14:m>
                <a:endParaRPr lang="en-SG" sz="1350" dirty="0"/>
              </a:p>
            </p:txBody>
          </p:sp>
        </mc:Choice>
        <mc:Fallback xmlns="">
          <p:sp>
            <p:nvSpPr>
              <p:cNvPr id="98" name="TextBox 97"/>
              <p:cNvSpPr txBox="1">
                <a:spLocks noRot="1" noChangeAspect="1" noMove="1" noResize="1" noEditPoints="1" noAdjustHandles="1" noChangeArrowheads="1" noChangeShapeType="1" noTextEdit="1"/>
              </p:cNvSpPr>
              <p:nvPr/>
            </p:nvSpPr>
            <p:spPr>
              <a:xfrm>
                <a:off x="8090059" y="1316936"/>
                <a:ext cx="206666" cy="300082"/>
              </a:xfrm>
              <a:prstGeom prst="rect">
                <a:avLst/>
              </a:prstGeom>
              <a:blipFill>
                <a:blip r:embed="rId11"/>
                <a:stretch>
                  <a:fillRect r="-50000"/>
                </a:stretch>
              </a:blipFill>
            </p:spPr>
            <p:txBody>
              <a:bodyPr/>
              <a:lstStyle/>
              <a:p>
                <a:r>
                  <a:rPr lang="en-SG">
                    <a:noFill/>
                  </a:rPr>
                  <a:t> </a:t>
                </a:r>
              </a:p>
            </p:txBody>
          </p:sp>
        </mc:Fallback>
      </mc:AlternateContent>
      <p:sp>
        <p:nvSpPr>
          <p:cNvPr id="99" name="TextBox 98"/>
          <p:cNvSpPr txBox="1"/>
          <p:nvPr/>
        </p:nvSpPr>
        <p:spPr>
          <a:xfrm>
            <a:off x="7690675" y="1340131"/>
            <a:ext cx="206666" cy="300082"/>
          </a:xfrm>
          <a:prstGeom prst="rect">
            <a:avLst/>
          </a:prstGeom>
          <a:noFill/>
        </p:spPr>
        <p:txBody>
          <a:bodyPr wrap="square" rtlCol="0">
            <a:spAutoFit/>
          </a:bodyPr>
          <a:lstStyle/>
          <a:p>
            <a:r>
              <a:rPr lang="en-US" sz="1350" dirty="0"/>
              <a:t>.</a:t>
            </a:r>
            <a:endParaRPr lang="en-SG" sz="1350" dirty="0"/>
          </a:p>
        </p:txBody>
      </p:sp>
      <p:sp>
        <p:nvSpPr>
          <p:cNvPr id="100" name="TextBox 99"/>
          <p:cNvSpPr txBox="1"/>
          <p:nvPr/>
        </p:nvSpPr>
        <p:spPr>
          <a:xfrm>
            <a:off x="7284318" y="1340131"/>
            <a:ext cx="206666" cy="300082"/>
          </a:xfrm>
          <a:prstGeom prst="rect">
            <a:avLst/>
          </a:prstGeom>
          <a:noFill/>
        </p:spPr>
        <p:txBody>
          <a:bodyPr wrap="square" rtlCol="0">
            <a:spAutoFit/>
          </a:bodyPr>
          <a:lstStyle/>
          <a:p>
            <a:r>
              <a:rPr lang="en-US" sz="1350" dirty="0"/>
              <a:t>.</a:t>
            </a:r>
            <a:endParaRPr lang="en-SG" sz="1350" dirty="0"/>
          </a:p>
        </p:txBody>
      </p:sp>
      <p:sp>
        <p:nvSpPr>
          <p:cNvPr id="101" name="TextBox 100"/>
          <p:cNvSpPr txBox="1"/>
          <p:nvPr/>
        </p:nvSpPr>
        <p:spPr>
          <a:xfrm>
            <a:off x="7490984" y="1330853"/>
            <a:ext cx="206666" cy="300082"/>
          </a:xfrm>
          <a:prstGeom prst="rect">
            <a:avLst/>
          </a:prstGeom>
          <a:noFill/>
        </p:spPr>
        <p:txBody>
          <a:bodyPr wrap="square" rtlCol="0">
            <a:spAutoFit/>
          </a:bodyPr>
          <a:lstStyle/>
          <a:p>
            <a:r>
              <a:rPr lang="en-US" sz="1350" dirty="0"/>
              <a:t>.</a:t>
            </a:r>
            <a:endParaRPr lang="en-SG" sz="1350" dirty="0"/>
          </a:p>
        </p:txBody>
      </p:sp>
      <p:sp>
        <p:nvSpPr>
          <p:cNvPr id="102" name="TextBox 101"/>
          <p:cNvSpPr txBox="1"/>
          <p:nvPr/>
        </p:nvSpPr>
        <p:spPr>
          <a:xfrm>
            <a:off x="7913731" y="1360108"/>
            <a:ext cx="206666" cy="300082"/>
          </a:xfrm>
          <a:prstGeom prst="rect">
            <a:avLst/>
          </a:prstGeom>
          <a:noFill/>
        </p:spPr>
        <p:txBody>
          <a:bodyPr wrap="square" rtlCol="0">
            <a:spAutoFit/>
          </a:bodyPr>
          <a:lstStyle/>
          <a:p>
            <a:r>
              <a:rPr lang="en-US" sz="1350" dirty="0"/>
              <a:t>.</a:t>
            </a:r>
            <a:endParaRPr lang="en-SG" sz="1350" dirty="0"/>
          </a:p>
        </p:txBody>
      </p:sp>
      <p:cxnSp>
        <p:nvCxnSpPr>
          <p:cNvPr id="106" name="Elbow Connector 105"/>
          <p:cNvCxnSpPr/>
          <p:nvPr/>
        </p:nvCxnSpPr>
        <p:spPr>
          <a:xfrm>
            <a:off x="8373487" y="1483286"/>
            <a:ext cx="182165" cy="1019199"/>
          </a:xfrm>
          <a:prstGeom prst="bentConnector2">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Elbow Connector 106"/>
          <p:cNvCxnSpPr/>
          <p:nvPr/>
        </p:nvCxnSpPr>
        <p:spPr>
          <a:xfrm rot="5400000">
            <a:off x="8116350" y="2854448"/>
            <a:ext cx="73441" cy="764909"/>
          </a:xfrm>
          <a:prstGeom prst="bentConnector3">
            <a:avLst>
              <a:gd name="adj1" fmla="val 50000"/>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8" name="Diamond 107"/>
          <p:cNvSpPr/>
          <p:nvPr/>
        </p:nvSpPr>
        <p:spPr>
          <a:xfrm>
            <a:off x="6684364" y="3273623"/>
            <a:ext cx="2191508" cy="1186399"/>
          </a:xfrm>
          <a:prstGeom prst="diamon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109" name="TextBox 108"/>
          <p:cNvSpPr txBox="1"/>
          <p:nvPr/>
        </p:nvSpPr>
        <p:spPr>
          <a:xfrm>
            <a:off x="7913731" y="4339735"/>
            <a:ext cx="583406" cy="300082"/>
          </a:xfrm>
          <a:prstGeom prst="rect">
            <a:avLst/>
          </a:prstGeom>
          <a:noFill/>
        </p:spPr>
        <p:txBody>
          <a:bodyPr wrap="square" rtlCol="0">
            <a:spAutoFit/>
          </a:bodyPr>
          <a:lstStyle/>
          <a:p>
            <a:r>
              <a:rPr lang="en-US" sz="1350" dirty="0"/>
              <a:t>No</a:t>
            </a:r>
            <a:endParaRPr lang="en-SG" sz="1350" dirty="0"/>
          </a:p>
        </p:txBody>
      </p:sp>
      <p:cxnSp>
        <p:nvCxnSpPr>
          <p:cNvPr id="110" name="Elbow Connector 109"/>
          <p:cNvCxnSpPr/>
          <p:nvPr/>
        </p:nvCxnSpPr>
        <p:spPr>
          <a:xfrm rot="10800000" flipV="1">
            <a:off x="5462588" y="3866822"/>
            <a:ext cx="1216819" cy="352155"/>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6111532" y="3885622"/>
            <a:ext cx="583406" cy="300082"/>
          </a:xfrm>
          <a:prstGeom prst="rect">
            <a:avLst/>
          </a:prstGeom>
          <a:noFill/>
        </p:spPr>
        <p:txBody>
          <a:bodyPr wrap="square" rtlCol="0">
            <a:spAutoFit/>
          </a:bodyPr>
          <a:lstStyle/>
          <a:p>
            <a:r>
              <a:rPr lang="en-US" sz="1350" dirty="0">
                <a:solidFill>
                  <a:srgbClr val="FF0000"/>
                </a:solidFill>
              </a:rPr>
              <a:t>Yes</a:t>
            </a:r>
            <a:endParaRPr lang="en-SG" sz="1350" dirty="0">
              <a:solidFill>
                <a:srgbClr val="FF0000"/>
              </a:solidFill>
            </a:endParaRPr>
          </a:p>
        </p:txBody>
      </p:sp>
      <p:sp>
        <p:nvSpPr>
          <p:cNvPr id="112" name="Rectangle 111"/>
          <p:cNvSpPr/>
          <p:nvPr/>
        </p:nvSpPr>
        <p:spPr>
          <a:xfrm>
            <a:off x="2881117" y="3958346"/>
            <a:ext cx="2586428" cy="5016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cxnSp>
        <p:nvCxnSpPr>
          <p:cNvPr id="113" name="Straight Arrow Connector 112"/>
          <p:cNvCxnSpPr/>
          <p:nvPr/>
        </p:nvCxnSpPr>
        <p:spPr>
          <a:xfrm flipV="1">
            <a:off x="3573065" y="2234167"/>
            <a:ext cx="0" cy="5368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3549193" y="2324080"/>
            <a:ext cx="614363" cy="300082"/>
          </a:xfrm>
          <a:prstGeom prst="rect">
            <a:avLst/>
          </a:prstGeom>
          <a:noFill/>
        </p:spPr>
        <p:txBody>
          <a:bodyPr wrap="square" rtlCol="0">
            <a:spAutoFit/>
          </a:bodyPr>
          <a:lstStyle/>
          <a:p>
            <a:r>
              <a:rPr lang="en-US" sz="1350" dirty="0" err="1"/>
              <a:t>i</a:t>
            </a:r>
            <a:r>
              <a:rPr lang="en-US" sz="1350" dirty="0"/>
              <a:t>=i+1</a:t>
            </a:r>
            <a:endParaRPr lang="en-SG" sz="1350" dirty="0"/>
          </a:p>
        </p:txBody>
      </p:sp>
      <p:sp>
        <p:nvSpPr>
          <p:cNvPr id="115" name="TextBox 114"/>
          <p:cNvSpPr txBox="1"/>
          <p:nvPr/>
        </p:nvSpPr>
        <p:spPr>
          <a:xfrm>
            <a:off x="3085044" y="2340586"/>
            <a:ext cx="421481" cy="300082"/>
          </a:xfrm>
          <a:prstGeom prst="rect">
            <a:avLst/>
          </a:prstGeom>
          <a:noFill/>
        </p:spPr>
        <p:txBody>
          <a:bodyPr wrap="square" rtlCol="0">
            <a:spAutoFit/>
          </a:bodyPr>
          <a:lstStyle/>
          <a:p>
            <a:r>
              <a:rPr lang="en-US" sz="1350" dirty="0"/>
              <a:t>Yes</a:t>
            </a:r>
            <a:endParaRPr lang="en-SG" sz="1350" dirty="0"/>
          </a:p>
        </p:txBody>
      </p:sp>
      <p:sp>
        <p:nvSpPr>
          <p:cNvPr id="117" name="Rectangle 116"/>
          <p:cNvSpPr/>
          <p:nvPr/>
        </p:nvSpPr>
        <p:spPr>
          <a:xfrm>
            <a:off x="2636015" y="1543168"/>
            <a:ext cx="1968341" cy="6924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cxnSp>
        <p:nvCxnSpPr>
          <p:cNvPr id="118" name="Straight Arrow Connector 117"/>
          <p:cNvCxnSpPr/>
          <p:nvPr/>
        </p:nvCxnSpPr>
        <p:spPr>
          <a:xfrm>
            <a:off x="4609153" y="1891643"/>
            <a:ext cx="62388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48F63A3B-78C7-47BE-AE5E-E10140E04643}" type="slidenum">
              <a:rPr lang="en-US" smtClean="0"/>
              <a:t>42</a:t>
            </a:fld>
            <a:endParaRPr lang="en-US" dirty="0"/>
          </a:p>
        </p:txBody>
      </p:sp>
    </p:spTree>
    <p:extLst>
      <p:ext uri="{BB962C8B-B14F-4D97-AF65-F5344CB8AC3E}">
        <p14:creationId xmlns:p14="http://schemas.microsoft.com/office/powerpoint/2010/main" val="27838362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cs typeface="Calibri Light"/>
              </a:rPr>
              <a:t>DDP-BL sensor configurations</a:t>
            </a:r>
            <a:endParaRPr lang="en-SG" sz="3200" dirty="0">
              <a:cs typeface="Calibri Light"/>
            </a:endParaRPr>
          </a:p>
        </p:txBody>
      </p:sp>
      <p:pic>
        <p:nvPicPr>
          <p:cNvPr id="7" name="Picture 6"/>
          <p:cNvPicPr>
            <a:picLocks noChangeAspect="1"/>
          </p:cNvPicPr>
          <p:nvPr/>
        </p:nvPicPr>
        <p:blipFill>
          <a:blip r:embed="rId2"/>
          <a:stretch>
            <a:fillRect/>
          </a:stretch>
        </p:blipFill>
        <p:spPr>
          <a:xfrm>
            <a:off x="1118272" y="1013828"/>
            <a:ext cx="5939753" cy="3791607"/>
          </a:xfrm>
          <a:prstGeom prst="rect">
            <a:avLst/>
          </a:prstGeom>
        </p:spPr>
      </p:pic>
      <p:sp>
        <p:nvSpPr>
          <p:cNvPr id="3" name="Slide Number Placeholder 2"/>
          <p:cNvSpPr>
            <a:spLocks noGrp="1"/>
          </p:cNvSpPr>
          <p:nvPr>
            <p:ph type="sldNum" sz="quarter" idx="12"/>
          </p:nvPr>
        </p:nvSpPr>
        <p:spPr/>
        <p:txBody>
          <a:bodyPr/>
          <a:lstStyle/>
          <a:p>
            <a:fld id="{48F63A3B-78C7-47BE-AE5E-E10140E04643}" type="slidenum">
              <a:rPr lang="en-US" smtClean="0"/>
              <a:t>43</a:t>
            </a:fld>
            <a:endParaRPr lang="en-US" dirty="0"/>
          </a:p>
        </p:txBody>
      </p:sp>
    </p:spTree>
    <p:extLst>
      <p:ext uri="{BB962C8B-B14F-4D97-AF65-F5344CB8AC3E}">
        <p14:creationId xmlns:p14="http://schemas.microsoft.com/office/powerpoint/2010/main" val="797950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cs typeface="Calibri Light"/>
              </a:rPr>
              <a:t>Minimum no. of </a:t>
            </a:r>
            <a:r>
              <a:rPr lang="en-US" sz="3200" dirty="0" smtClean="0">
                <a:cs typeface="Calibri Light"/>
              </a:rPr>
              <a:t>participants ()</a:t>
            </a:r>
            <a:endParaRPr lang="en-SG" sz="3200" dirty="0">
              <a:cs typeface="Calibri Ligh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75468772"/>
              </p:ext>
            </p:extLst>
          </p:nvPr>
        </p:nvGraphicFramePr>
        <p:xfrm>
          <a:off x="628650" y="1370013"/>
          <a:ext cx="7886700" cy="212344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1839959040"/>
                    </a:ext>
                  </a:extLst>
                </a:gridCol>
                <a:gridCol w="2628900">
                  <a:extLst>
                    <a:ext uri="{9D8B030D-6E8A-4147-A177-3AD203B41FA5}">
                      <a16:colId xmlns:a16="http://schemas.microsoft.com/office/drawing/2014/main" val="4111036554"/>
                    </a:ext>
                  </a:extLst>
                </a:gridCol>
                <a:gridCol w="2628900">
                  <a:extLst>
                    <a:ext uri="{9D8B030D-6E8A-4147-A177-3AD203B41FA5}">
                      <a16:colId xmlns:a16="http://schemas.microsoft.com/office/drawing/2014/main" val="1462178685"/>
                    </a:ext>
                  </a:extLst>
                </a:gridCol>
              </a:tblGrid>
              <a:tr h="370840">
                <a:tc>
                  <a:txBody>
                    <a:bodyPr/>
                    <a:lstStyle/>
                    <a:p>
                      <a:r>
                        <a:rPr lang="en-US" dirty="0" smtClean="0"/>
                        <a:t>Sensor</a:t>
                      </a:r>
                      <a:endParaRPr lang="en-SG" dirty="0"/>
                    </a:p>
                  </a:txBody>
                  <a:tcPr/>
                </a:tc>
                <a:tc>
                  <a:txBody>
                    <a:bodyPr/>
                    <a:lstStyle/>
                    <a:p>
                      <a:r>
                        <a:rPr lang="en-US" dirty="0" smtClean="0"/>
                        <a:t>Condition</a:t>
                      </a:r>
                      <a:endParaRPr lang="en-SG" dirty="0"/>
                    </a:p>
                  </a:txBody>
                  <a:tcPr/>
                </a:tc>
                <a:tc>
                  <a:txBody>
                    <a:bodyPr/>
                    <a:lstStyle/>
                    <a:p>
                      <a:r>
                        <a:rPr lang="en-US" dirty="0" smtClean="0"/>
                        <a:t>Min. participation</a:t>
                      </a:r>
                      <a:endParaRPr lang="en-SG" dirty="0"/>
                    </a:p>
                  </a:txBody>
                  <a:tcPr/>
                </a:tc>
                <a:extLst>
                  <a:ext uri="{0D108BD9-81ED-4DB2-BD59-A6C34878D82A}">
                    <a16:rowId xmlns:a16="http://schemas.microsoft.com/office/drawing/2014/main" val="2470448008"/>
                  </a:ext>
                </a:extLst>
              </a:tr>
              <a:tr h="370840">
                <a:tc>
                  <a:txBody>
                    <a:bodyPr/>
                    <a:lstStyle/>
                    <a:p>
                      <a:r>
                        <a:rPr lang="en-US" dirty="0" smtClean="0"/>
                        <a:t>Accelerometer</a:t>
                      </a:r>
                      <a:endParaRPr lang="en-SG" dirty="0"/>
                    </a:p>
                  </a:txBody>
                  <a:tcPr/>
                </a:tc>
                <a:tc>
                  <a:txBody>
                    <a:bodyPr/>
                    <a:lstStyle/>
                    <a:p>
                      <a:r>
                        <a:rPr lang="en-US" dirty="0" smtClean="0"/>
                        <a:t>-</a:t>
                      </a:r>
                      <a:endParaRPr lang="en-SG" dirty="0"/>
                    </a:p>
                  </a:txBody>
                  <a:tcPr/>
                </a:tc>
                <a:tc>
                  <a:txBody>
                    <a:bodyPr/>
                    <a:lstStyle/>
                    <a:p>
                      <a:r>
                        <a:rPr lang="en-US" dirty="0" smtClean="0"/>
                        <a:t>21.06 million</a:t>
                      </a:r>
                      <a:endParaRPr lang="en-SG" dirty="0"/>
                    </a:p>
                  </a:txBody>
                  <a:tcPr/>
                </a:tc>
                <a:extLst>
                  <a:ext uri="{0D108BD9-81ED-4DB2-BD59-A6C34878D82A}">
                    <a16:rowId xmlns:a16="http://schemas.microsoft.com/office/drawing/2014/main" val="3905871696"/>
                  </a:ext>
                </a:extLst>
              </a:tr>
              <a:tr h="370840">
                <a:tc>
                  <a:txBody>
                    <a:bodyPr/>
                    <a:lstStyle/>
                    <a:p>
                      <a:endParaRPr lang="en-SG" dirty="0"/>
                    </a:p>
                  </a:txBody>
                  <a:tcPr/>
                </a:tc>
                <a:tc>
                  <a:txBody>
                    <a:bodyPr/>
                    <a:lstStyle/>
                    <a:p>
                      <a:r>
                        <a:rPr lang="en-US" dirty="0" smtClean="0"/>
                        <a:t>Concerning</a:t>
                      </a:r>
                      <a:r>
                        <a:rPr lang="en-US" baseline="0" dirty="0" smtClean="0"/>
                        <a:t> exercise related health only</a:t>
                      </a:r>
                      <a:endParaRPr lang="en-SG" dirty="0"/>
                    </a:p>
                  </a:txBody>
                  <a:tcPr/>
                </a:tc>
                <a:tc>
                  <a:txBody>
                    <a:bodyPr/>
                    <a:lstStyle/>
                    <a:p>
                      <a:r>
                        <a:rPr lang="en-US" dirty="0" smtClean="0"/>
                        <a:t>1.72 million</a:t>
                      </a:r>
                      <a:endParaRPr lang="en-SG" dirty="0"/>
                    </a:p>
                  </a:txBody>
                  <a:tcPr/>
                </a:tc>
                <a:extLst>
                  <a:ext uri="{0D108BD9-81ED-4DB2-BD59-A6C34878D82A}">
                    <a16:rowId xmlns:a16="http://schemas.microsoft.com/office/drawing/2014/main" val="4095536997"/>
                  </a:ext>
                </a:extLst>
              </a:tr>
              <a:tr h="370840">
                <a:tc>
                  <a:txBody>
                    <a:bodyPr/>
                    <a:lstStyle/>
                    <a:p>
                      <a:r>
                        <a:rPr lang="en-US" dirty="0" smtClean="0"/>
                        <a:t>Barometer</a:t>
                      </a:r>
                      <a:endParaRPr lang="en-SG" dirty="0"/>
                    </a:p>
                  </a:txBody>
                  <a:tcPr/>
                </a:tc>
                <a:tc>
                  <a:txBody>
                    <a:bodyPr/>
                    <a:lstStyle/>
                    <a:p>
                      <a:r>
                        <a:rPr lang="en-US" dirty="0" smtClean="0"/>
                        <a:t>-</a:t>
                      </a:r>
                      <a:endParaRPr lang="en-SG" dirty="0"/>
                    </a:p>
                  </a:txBody>
                  <a:tcPr/>
                </a:tc>
                <a:tc>
                  <a:txBody>
                    <a:bodyPr/>
                    <a:lstStyle/>
                    <a:p>
                      <a:r>
                        <a:rPr lang="en-US" dirty="0" smtClean="0"/>
                        <a:t>50K</a:t>
                      </a:r>
                      <a:endParaRPr lang="en-SG" dirty="0"/>
                    </a:p>
                  </a:txBody>
                  <a:tcPr/>
                </a:tc>
                <a:extLst>
                  <a:ext uri="{0D108BD9-81ED-4DB2-BD59-A6C34878D82A}">
                    <a16:rowId xmlns:a16="http://schemas.microsoft.com/office/drawing/2014/main" val="1195476698"/>
                  </a:ext>
                </a:extLst>
              </a:tr>
              <a:tr h="370840">
                <a:tc>
                  <a:txBody>
                    <a:bodyPr/>
                    <a:lstStyle/>
                    <a:p>
                      <a:r>
                        <a:rPr lang="en-US" dirty="0" smtClean="0"/>
                        <a:t>Body Temperature</a:t>
                      </a:r>
                      <a:endParaRPr lang="en-SG" dirty="0"/>
                    </a:p>
                  </a:txBody>
                  <a:tcPr/>
                </a:tc>
                <a:tc>
                  <a:txBody>
                    <a:bodyPr/>
                    <a:lstStyle/>
                    <a:p>
                      <a:r>
                        <a:rPr lang="en-US" dirty="0" smtClean="0"/>
                        <a:t>-</a:t>
                      </a:r>
                      <a:endParaRPr lang="en-SG" dirty="0"/>
                    </a:p>
                  </a:txBody>
                  <a:tcPr/>
                </a:tc>
                <a:tc>
                  <a:txBody>
                    <a:bodyPr/>
                    <a:lstStyle/>
                    <a:p>
                      <a:r>
                        <a:rPr lang="en-US" dirty="0" smtClean="0"/>
                        <a:t>227.5K</a:t>
                      </a:r>
                      <a:endParaRPr lang="en-SG" dirty="0"/>
                    </a:p>
                  </a:txBody>
                  <a:tcPr/>
                </a:tc>
                <a:extLst>
                  <a:ext uri="{0D108BD9-81ED-4DB2-BD59-A6C34878D82A}">
                    <a16:rowId xmlns:a16="http://schemas.microsoft.com/office/drawing/2014/main" val="4037976728"/>
                  </a:ext>
                </a:extLst>
              </a:tr>
            </a:tbl>
          </a:graphicData>
        </a:graphic>
      </p:graphicFrame>
      <p:sp>
        <p:nvSpPr>
          <p:cNvPr id="5" name="Slide Number Placeholder 4"/>
          <p:cNvSpPr>
            <a:spLocks noGrp="1"/>
          </p:cNvSpPr>
          <p:nvPr>
            <p:ph type="sldNum" sz="quarter" idx="12"/>
          </p:nvPr>
        </p:nvSpPr>
        <p:spPr/>
        <p:txBody>
          <a:bodyPr/>
          <a:lstStyle/>
          <a:p>
            <a:fld id="{48F63A3B-78C7-47BE-AE5E-E10140E04643}" type="slidenum">
              <a:rPr lang="en-US" smtClean="0"/>
              <a:t>44</a:t>
            </a:fld>
            <a:endParaRPr lang="en-US" dirty="0"/>
          </a:p>
        </p:txBody>
      </p:sp>
    </p:spTree>
    <p:extLst>
      <p:ext uri="{BB962C8B-B14F-4D97-AF65-F5344CB8AC3E}">
        <p14:creationId xmlns:p14="http://schemas.microsoft.com/office/powerpoint/2010/main" val="19321796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cs typeface="Calibri Light"/>
              </a:rPr>
              <a:t>Overheads associated with DDP-BL with wearable sensors</a:t>
            </a:r>
            <a:endParaRPr lang="en-SG" sz="3200" dirty="0">
              <a:cs typeface="Calibri Light"/>
            </a:endParaRPr>
          </a:p>
        </p:txBody>
      </p:sp>
      <p:pic>
        <p:nvPicPr>
          <p:cNvPr id="5" name="Content Placeholder 4"/>
          <p:cNvPicPr>
            <a:picLocks noGrp="1" noChangeAspect="1"/>
          </p:cNvPicPr>
          <p:nvPr>
            <p:ph idx="1"/>
          </p:nvPr>
        </p:nvPicPr>
        <p:blipFill>
          <a:blip r:embed="rId2"/>
          <a:stretch>
            <a:fillRect/>
          </a:stretch>
        </p:blipFill>
        <p:spPr>
          <a:xfrm>
            <a:off x="628650" y="1788340"/>
            <a:ext cx="7886700" cy="2425657"/>
          </a:xfrm>
          <a:prstGeom prst="rect">
            <a:avLst/>
          </a:prstGeom>
        </p:spPr>
      </p:pic>
      <p:sp>
        <p:nvSpPr>
          <p:cNvPr id="3" name="Slide Number Placeholder 2"/>
          <p:cNvSpPr>
            <a:spLocks noGrp="1"/>
          </p:cNvSpPr>
          <p:nvPr>
            <p:ph type="sldNum" sz="quarter" idx="12"/>
          </p:nvPr>
        </p:nvSpPr>
        <p:spPr/>
        <p:txBody>
          <a:bodyPr/>
          <a:lstStyle/>
          <a:p>
            <a:fld id="{48F63A3B-78C7-47BE-AE5E-E10140E04643}" type="slidenum">
              <a:rPr lang="en-US" smtClean="0"/>
              <a:t>45</a:t>
            </a:fld>
            <a:endParaRPr lang="en-US" dirty="0"/>
          </a:p>
        </p:txBody>
      </p:sp>
    </p:spTree>
    <p:extLst>
      <p:ext uri="{BB962C8B-B14F-4D97-AF65-F5344CB8AC3E}">
        <p14:creationId xmlns:p14="http://schemas.microsoft.com/office/powerpoint/2010/main" val="21978597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a:cs typeface="Calibri Light"/>
              </a:rPr>
              <a:t>SeRaNDiP</a:t>
            </a:r>
            <a:r>
              <a:rPr lang="en-US" sz="3200" dirty="0">
                <a:cs typeface="Calibri Light"/>
              </a:rPr>
              <a:t> sensor configurations</a:t>
            </a:r>
            <a:endParaRPr lang="en-SG" sz="3200" dirty="0">
              <a:cs typeface="Calibri Light"/>
            </a:endParaRPr>
          </a:p>
        </p:txBody>
      </p:sp>
      <p:pic>
        <p:nvPicPr>
          <p:cNvPr id="5" name="Content Placeholder 4"/>
          <p:cNvPicPr>
            <a:picLocks noGrp="1" noChangeAspect="1"/>
          </p:cNvPicPr>
          <p:nvPr>
            <p:ph idx="1"/>
          </p:nvPr>
        </p:nvPicPr>
        <p:blipFill>
          <a:blip r:embed="rId2"/>
          <a:stretch>
            <a:fillRect/>
          </a:stretch>
        </p:blipFill>
        <p:spPr>
          <a:xfrm>
            <a:off x="1060080" y="1370013"/>
            <a:ext cx="7023839" cy="3262312"/>
          </a:xfrm>
          <a:prstGeom prst="rect">
            <a:avLst/>
          </a:prstGeom>
        </p:spPr>
      </p:pic>
      <p:sp>
        <p:nvSpPr>
          <p:cNvPr id="3" name="Slide Number Placeholder 2"/>
          <p:cNvSpPr>
            <a:spLocks noGrp="1"/>
          </p:cNvSpPr>
          <p:nvPr>
            <p:ph type="sldNum" sz="quarter" idx="12"/>
          </p:nvPr>
        </p:nvSpPr>
        <p:spPr/>
        <p:txBody>
          <a:bodyPr/>
          <a:lstStyle/>
          <a:p>
            <a:fld id="{48F63A3B-78C7-47BE-AE5E-E10140E04643}" type="slidenum">
              <a:rPr lang="en-US" smtClean="0"/>
              <a:t>46</a:t>
            </a:fld>
            <a:endParaRPr lang="en-US" dirty="0"/>
          </a:p>
        </p:txBody>
      </p:sp>
    </p:spTree>
    <p:extLst>
      <p:ext uri="{BB962C8B-B14F-4D97-AF65-F5344CB8AC3E}">
        <p14:creationId xmlns:p14="http://schemas.microsoft.com/office/powerpoint/2010/main" val="12890251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cs typeface="Calibri Light"/>
              </a:rPr>
              <a:t>Classifiers for accuracy evaluation</a:t>
            </a:r>
            <a:endParaRPr lang="en-SG" sz="3200" dirty="0">
              <a:cs typeface="Calibri Light"/>
            </a:endParaRPr>
          </a:p>
        </p:txBody>
      </p:sp>
      <p:pic>
        <p:nvPicPr>
          <p:cNvPr id="5" name="Content Placeholder 4"/>
          <p:cNvPicPr>
            <a:picLocks noGrp="1" noChangeAspect="1"/>
          </p:cNvPicPr>
          <p:nvPr>
            <p:ph idx="1"/>
          </p:nvPr>
        </p:nvPicPr>
        <p:blipFill>
          <a:blip r:embed="rId2"/>
          <a:stretch>
            <a:fillRect/>
          </a:stretch>
        </p:blipFill>
        <p:spPr>
          <a:xfrm>
            <a:off x="1803162" y="1370013"/>
            <a:ext cx="5537676" cy="3262312"/>
          </a:xfrm>
          <a:prstGeom prst="rect">
            <a:avLst/>
          </a:prstGeom>
        </p:spPr>
      </p:pic>
      <p:sp>
        <p:nvSpPr>
          <p:cNvPr id="3" name="Slide Number Placeholder 2"/>
          <p:cNvSpPr>
            <a:spLocks noGrp="1"/>
          </p:cNvSpPr>
          <p:nvPr>
            <p:ph type="sldNum" sz="quarter" idx="12"/>
          </p:nvPr>
        </p:nvSpPr>
        <p:spPr/>
        <p:txBody>
          <a:bodyPr/>
          <a:lstStyle/>
          <a:p>
            <a:fld id="{48F63A3B-78C7-47BE-AE5E-E10140E04643}" type="slidenum">
              <a:rPr lang="en-US" smtClean="0"/>
              <a:t>47</a:t>
            </a:fld>
            <a:endParaRPr lang="en-US" dirty="0"/>
          </a:p>
        </p:txBody>
      </p:sp>
    </p:spTree>
    <p:extLst>
      <p:ext uri="{BB962C8B-B14F-4D97-AF65-F5344CB8AC3E}">
        <p14:creationId xmlns:p14="http://schemas.microsoft.com/office/powerpoint/2010/main" val="15347486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cs typeface="Calibri Light"/>
              </a:rPr>
              <a:t>Impact of </a:t>
            </a:r>
            <a:r>
              <a:rPr lang="en-US" sz="3200" dirty="0" err="1">
                <a:cs typeface="Calibri Light"/>
              </a:rPr>
              <a:t>SeRaNDiP</a:t>
            </a:r>
            <a:r>
              <a:rPr lang="en-US" sz="3200" dirty="0">
                <a:cs typeface="Calibri Light"/>
              </a:rPr>
              <a:t> on user-level accuracy</a:t>
            </a:r>
            <a:endParaRPr lang="en-SG" sz="3200" dirty="0">
              <a:cs typeface="Calibri Ligh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95187309"/>
              </p:ext>
            </p:extLst>
          </p:nvPr>
        </p:nvGraphicFramePr>
        <p:xfrm>
          <a:off x="628650" y="1370013"/>
          <a:ext cx="7886700" cy="249428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3286573517"/>
                    </a:ext>
                  </a:extLst>
                </a:gridCol>
                <a:gridCol w="2628900">
                  <a:extLst>
                    <a:ext uri="{9D8B030D-6E8A-4147-A177-3AD203B41FA5}">
                      <a16:colId xmlns:a16="http://schemas.microsoft.com/office/drawing/2014/main" val="2971084969"/>
                    </a:ext>
                  </a:extLst>
                </a:gridCol>
                <a:gridCol w="2628900">
                  <a:extLst>
                    <a:ext uri="{9D8B030D-6E8A-4147-A177-3AD203B41FA5}">
                      <a16:colId xmlns:a16="http://schemas.microsoft.com/office/drawing/2014/main" val="2424904856"/>
                    </a:ext>
                  </a:extLst>
                </a:gridCol>
              </a:tblGrid>
              <a:tr h="370840">
                <a:tc>
                  <a:txBody>
                    <a:bodyPr/>
                    <a:lstStyle/>
                    <a:p>
                      <a:endParaRPr lang="en-SG" dirty="0"/>
                    </a:p>
                  </a:txBody>
                  <a:tcPr/>
                </a:tc>
                <a:tc>
                  <a:txBody>
                    <a:bodyPr/>
                    <a:lstStyle/>
                    <a:p>
                      <a:r>
                        <a:rPr lang="en-US" dirty="0"/>
                        <a:t>Sensor Sampling Rate (Hz)</a:t>
                      </a:r>
                      <a:endParaRPr lang="en-SG" dirty="0"/>
                    </a:p>
                  </a:txBody>
                  <a:tcPr/>
                </a:tc>
                <a:tc>
                  <a:txBody>
                    <a:bodyPr/>
                    <a:lstStyle/>
                    <a:p>
                      <a:r>
                        <a:rPr lang="en-US" dirty="0"/>
                        <a:t>Accuracy</a:t>
                      </a:r>
                      <a:endParaRPr lang="en-SG" dirty="0"/>
                    </a:p>
                  </a:txBody>
                  <a:tcPr/>
                </a:tc>
                <a:extLst>
                  <a:ext uri="{0D108BD9-81ED-4DB2-BD59-A6C34878D82A}">
                    <a16:rowId xmlns:a16="http://schemas.microsoft.com/office/drawing/2014/main" val="739507683"/>
                  </a:ext>
                </a:extLst>
              </a:tr>
              <a:tr h="370840">
                <a:tc>
                  <a:txBody>
                    <a:bodyPr/>
                    <a:lstStyle/>
                    <a:p>
                      <a:r>
                        <a:rPr lang="en-US" dirty="0"/>
                        <a:t>Physical</a:t>
                      </a:r>
                      <a:r>
                        <a:rPr lang="en-US" baseline="0" dirty="0"/>
                        <a:t> Activity Classifier</a:t>
                      </a:r>
                      <a:endParaRPr lang="en-SG" dirty="0"/>
                    </a:p>
                  </a:txBody>
                  <a:tcPr/>
                </a:tc>
                <a:tc>
                  <a:txBody>
                    <a:bodyPr/>
                    <a:lstStyle/>
                    <a:p>
                      <a:r>
                        <a:rPr lang="en-US" dirty="0"/>
                        <a:t>20 </a:t>
                      </a:r>
                      <a:endParaRPr lang="en-SG" dirty="0"/>
                    </a:p>
                  </a:txBody>
                  <a:tcPr/>
                </a:tc>
                <a:tc>
                  <a:txBody>
                    <a:bodyPr/>
                    <a:lstStyle/>
                    <a:p>
                      <a:r>
                        <a:rPr lang="en-SG" dirty="0"/>
                        <a:t>89.74%</a:t>
                      </a:r>
                    </a:p>
                  </a:txBody>
                  <a:tcPr/>
                </a:tc>
                <a:extLst>
                  <a:ext uri="{0D108BD9-81ED-4DB2-BD59-A6C34878D82A}">
                    <a16:rowId xmlns:a16="http://schemas.microsoft.com/office/drawing/2014/main" val="2487894177"/>
                  </a:ext>
                </a:extLst>
              </a:tr>
              <a:tr h="370840">
                <a:tc>
                  <a:txBody>
                    <a:bodyPr/>
                    <a:lstStyle/>
                    <a:p>
                      <a:endParaRPr lang="en-SG"/>
                    </a:p>
                  </a:txBody>
                  <a:tcPr/>
                </a:tc>
                <a:tc>
                  <a:txBody>
                    <a:bodyPr/>
                    <a:lstStyle/>
                    <a:p>
                      <a:r>
                        <a:rPr lang="en-US" dirty="0"/>
                        <a:t>3.13</a:t>
                      </a:r>
                      <a:endParaRPr lang="en-SG" dirty="0"/>
                    </a:p>
                  </a:txBody>
                  <a:tcPr/>
                </a:tc>
                <a:tc>
                  <a:txBody>
                    <a:bodyPr/>
                    <a:lstStyle/>
                    <a:p>
                      <a:r>
                        <a:rPr lang="en-SG" dirty="0"/>
                        <a:t>86.4%</a:t>
                      </a:r>
                    </a:p>
                  </a:txBody>
                  <a:tcPr/>
                </a:tc>
                <a:extLst>
                  <a:ext uri="{0D108BD9-81ED-4DB2-BD59-A6C34878D82A}">
                    <a16:rowId xmlns:a16="http://schemas.microsoft.com/office/drawing/2014/main" val="2476520420"/>
                  </a:ext>
                </a:extLst>
              </a:tr>
              <a:tr h="370840">
                <a:tc>
                  <a:txBody>
                    <a:bodyPr/>
                    <a:lstStyle/>
                    <a:p>
                      <a:r>
                        <a:rPr lang="en-US" dirty="0"/>
                        <a:t>Vertical Activity Classifier</a:t>
                      </a:r>
                      <a:endParaRPr lang="en-SG" dirty="0"/>
                    </a:p>
                  </a:txBody>
                  <a:tcPr/>
                </a:tc>
                <a:tc>
                  <a:txBody>
                    <a:bodyPr/>
                    <a:lstStyle/>
                    <a:p>
                      <a:r>
                        <a:rPr lang="en-US" dirty="0"/>
                        <a:t>0.78</a:t>
                      </a:r>
                      <a:endParaRPr lang="en-SG" dirty="0"/>
                    </a:p>
                  </a:txBody>
                  <a:tcPr/>
                </a:tc>
                <a:tc>
                  <a:txBody>
                    <a:bodyPr/>
                    <a:lstStyle/>
                    <a:p>
                      <a:r>
                        <a:rPr lang="en-SG" dirty="0"/>
                        <a:t>67.2%</a:t>
                      </a:r>
                    </a:p>
                  </a:txBody>
                  <a:tcPr/>
                </a:tc>
                <a:extLst>
                  <a:ext uri="{0D108BD9-81ED-4DB2-BD59-A6C34878D82A}">
                    <a16:rowId xmlns:a16="http://schemas.microsoft.com/office/drawing/2014/main" val="3180672898"/>
                  </a:ext>
                </a:extLst>
              </a:tr>
              <a:tr h="370840">
                <a:tc>
                  <a:txBody>
                    <a:bodyPr/>
                    <a:lstStyle/>
                    <a:p>
                      <a:endParaRPr lang="en-SG"/>
                    </a:p>
                  </a:txBody>
                  <a:tcPr/>
                </a:tc>
                <a:tc>
                  <a:txBody>
                    <a:bodyPr/>
                    <a:lstStyle/>
                    <a:p>
                      <a:r>
                        <a:rPr lang="en-SG" dirty="0"/>
                        <a:t>0.125</a:t>
                      </a:r>
                    </a:p>
                  </a:txBody>
                  <a:tcPr/>
                </a:tc>
                <a:tc>
                  <a:txBody>
                    <a:bodyPr/>
                    <a:lstStyle/>
                    <a:p>
                      <a:r>
                        <a:rPr lang="en-SG" dirty="0"/>
                        <a:t>81.25%</a:t>
                      </a:r>
                    </a:p>
                  </a:txBody>
                  <a:tcPr/>
                </a:tc>
                <a:extLst>
                  <a:ext uri="{0D108BD9-81ED-4DB2-BD59-A6C34878D82A}">
                    <a16:rowId xmlns:a16="http://schemas.microsoft.com/office/drawing/2014/main" val="2481946179"/>
                  </a:ext>
                </a:extLst>
              </a:tr>
              <a:tr h="370840">
                <a:tc>
                  <a:txBody>
                    <a:bodyPr/>
                    <a:lstStyle/>
                    <a:p>
                      <a:endParaRPr lang="en-SG"/>
                    </a:p>
                  </a:txBody>
                  <a:tcPr/>
                </a:tc>
                <a:tc>
                  <a:txBody>
                    <a:bodyPr/>
                    <a:lstStyle/>
                    <a:p>
                      <a:r>
                        <a:rPr lang="en-US" dirty="0"/>
                        <a:t>15 and 25</a:t>
                      </a:r>
                      <a:endParaRPr lang="en-SG" dirty="0"/>
                    </a:p>
                  </a:txBody>
                  <a:tcPr/>
                </a:tc>
                <a:tc>
                  <a:txBody>
                    <a:bodyPr/>
                    <a:lstStyle/>
                    <a:p>
                      <a:r>
                        <a:rPr lang="en-US" dirty="0"/>
                        <a:t>69%</a:t>
                      </a:r>
                      <a:endParaRPr lang="en-SG" dirty="0"/>
                    </a:p>
                  </a:txBody>
                  <a:tcPr/>
                </a:tc>
                <a:extLst>
                  <a:ext uri="{0D108BD9-81ED-4DB2-BD59-A6C34878D82A}">
                    <a16:rowId xmlns:a16="http://schemas.microsoft.com/office/drawing/2014/main" val="2902732443"/>
                  </a:ext>
                </a:extLst>
              </a:tr>
            </a:tbl>
          </a:graphicData>
        </a:graphic>
      </p:graphicFrame>
      <p:sp>
        <p:nvSpPr>
          <p:cNvPr id="3" name="Slide Number Placeholder 2"/>
          <p:cNvSpPr>
            <a:spLocks noGrp="1"/>
          </p:cNvSpPr>
          <p:nvPr>
            <p:ph type="sldNum" sz="quarter" idx="12"/>
          </p:nvPr>
        </p:nvSpPr>
        <p:spPr/>
        <p:txBody>
          <a:bodyPr/>
          <a:lstStyle/>
          <a:p>
            <a:fld id="{48F63A3B-78C7-47BE-AE5E-E10140E04643}" type="slidenum">
              <a:rPr lang="en-US" smtClean="0"/>
              <a:t>48</a:t>
            </a:fld>
            <a:endParaRPr lang="en-US" dirty="0"/>
          </a:p>
        </p:txBody>
      </p:sp>
    </p:spTree>
    <p:extLst>
      <p:ext uri="{BB962C8B-B14F-4D97-AF65-F5344CB8AC3E}">
        <p14:creationId xmlns:p14="http://schemas.microsoft.com/office/powerpoint/2010/main" val="7157142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Evaluation- Server level accuracy results</a:t>
            </a:r>
            <a:endParaRPr lang="en-US" sz="3200">
              <a:ea typeface="Calibri Light"/>
              <a:cs typeface="Calibri Light"/>
            </a:endParaRPr>
          </a:p>
        </p:txBody>
      </p:sp>
      <p:pic>
        <p:nvPicPr>
          <p:cNvPr id="5" name="Picture 4"/>
          <p:cNvPicPr>
            <a:picLocks noChangeAspect="1"/>
          </p:cNvPicPr>
          <p:nvPr/>
        </p:nvPicPr>
        <p:blipFill>
          <a:blip r:embed="rId3"/>
          <a:stretch>
            <a:fillRect/>
          </a:stretch>
        </p:blipFill>
        <p:spPr>
          <a:xfrm>
            <a:off x="964229" y="1768038"/>
            <a:ext cx="7551121" cy="972336"/>
          </a:xfrm>
          <a:prstGeom prst="rect">
            <a:avLst/>
          </a:prstGeom>
        </p:spPr>
      </p:pic>
      <p:sp>
        <p:nvSpPr>
          <p:cNvPr id="6" name="TextBox 5"/>
          <p:cNvSpPr txBox="1"/>
          <p:nvPr/>
        </p:nvSpPr>
        <p:spPr>
          <a:xfrm>
            <a:off x="796438" y="1360363"/>
            <a:ext cx="8106261" cy="369332"/>
          </a:xfrm>
          <a:prstGeom prst="rect">
            <a:avLst/>
          </a:prstGeom>
          <a:noFill/>
        </p:spPr>
        <p:txBody>
          <a:bodyPr wrap="square" rtlCol="0">
            <a:spAutoFit/>
          </a:bodyPr>
          <a:lstStyle/>
          <a:p>
            <a:r>
              <a:rPr lang="en-SG" dirty="0"/>
              <a:t>Server side Classification Accuracy for Accelerometer Data - </a:t>
            </a:r>
            <a:r>
              <a:rPr lang="en-SG" dirty="0" err="1"/>
              <a:t>SeRaNDiP</a:t>
            </a:r>
            <a:r>
              <a:rPr lang="en-SG" dirty="0"/>
              <a:t> Vs Baselines</a:t>
            </a:r>
          </a:p>
        </p:txBody>
      </p:sp>
      <p:pic>
        <p:nvPicPr>
          <p:cNvPr id="7" name="Picture 6"/>
          <p:cNvPicPr>
            <a:picLocks noChangeAspect="1"/>
          </p:cNvPicPr>
          <p:nvPr/>
        </p:nvPicPr>
        <p:blipFill>
          <a:blip r:embed="rId4"/>
          <a:stretch>
            <a:fillRect/>
          </a:stretch>
        </p:blipFill>
        <p:spPr>
          <a:xfrm>
            <a:off x="345669" y="3345196"/>
            <a:ext cx="8452661" cy="1184758"/>
          </a:xfrm>
          <a:prstGeom prst="rect">
            <a:avLst/>
          </a:prstGeom>
        </p:spPr>
      </p:pic>
      <p:sp>
        <p:nvSpPr>
          <p:cNvPr id="8" name="TextBox 7"/>
          <p:cNvSpPr txBox="1"/>
          <p:nvPr/>
        </p:nvSpPr>
        <p:spPr>
          <a:xfrm>
            <a:off x="518868" y="3023960"/>
            <a:ext cx="8106261" cy="369332"/>
          </a:xfrm>
          <a:prstGeom prst="rect">
            <a:avLst/>
          </a:prstGeom>
          <a:noFill/>
        </p:spPr>
        <p:txBody>
          <a:bodyPr wrap="square" rtlCol="0">
            <a:spAutoFit/>
          </a:bodyPr>
          <a:lstStyle/>
          <a:p>
            <a:r>
              <a:rPr lang="en-SG" dirty="0"/>
              <a:t>Server side Classification Accuracy for Barometer Data - </a:t>
            </a:r>
            <a:r>
              <a:rPr lang="en-SG" dirty="0" err="1"/>
              <a:t>SeRaNDiP</a:t>
            </a:r>
            <a:r>
              <a:rPr lang="en-SG" dirty="0"/>
              <a:t> Vs Baselines</a:t>
            </a:r>
          </a:p>
        </p:txBody>
      </p:sp>
      <p:sp>
        <p:nvSpPr>
          <p:cNvPr id="4" name="Rounded Rectangle 3"/>
          <p:cNvSpPr/>
          <p:nvPr/>
        </p:nvSpPr>
        <p:spPr>
          <a:xfrm>
            <a:off x="1828800" y="1768038"/>
            <a:ext cx="1252538" cy="8989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Rounded Rectangle 8"/>
          <p:cNvSpPr/>
          <p:nvPr/>
        </p:nvSpPr>
        <p:spPr>
          <a:xfrm>
            <a:off x="1447800" y="3393292"/>
            <a:ext cx="900113" cy="11366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Down Arrow 9"/>
          <p:cNvSpPr/>
          <p:nvPr/>
        </p:nvSpPr>
        <p:spPr>
          <a:xfrm rot="15520929">
            <a:off x="1063181" y="2087135"/>
            <a:ext cx="282981" cy="12559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Down Arrow 10"/>
          <p:cNvSpPr/>
          <p:nvPr/>
        </p:nvSpPr>
        <p:spPr>
          <a:xfrm rot="15520929">
            <a:off x="696468" y="3858339"/>
            <a:ext cx="282981" cy="12559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 name="TextBox 11"/>
          <p:cNvSpPr txBox="1"/>
          <p:nvPr/>
        </p:nvSpPr>
        <p:spPr>
          <a:xfrm>
            <a:off x="518868" y="1047750"/>
            <a:ext cx="5872407" cy="369332"/>
          </a:xfrm>
          <a:prstGeom prst="rect">
            <a:avLst/>
          </a:prstGeom>
          <a:noFill/>
        </p:spPr>
        <p:txBody>
          <a:bodyPr wrap="square" rtlCol="0">
            <a:spAutoFit/>
          </a:bodyPr>
          <a:lstStyle/>
          <a:p>
            <a:r>
              <a:rPr lang="en-US" dirty="0" smtClean="0"/>
              <a:t>Based on 10 participants’ data, </a:t>
            </a:r>
            <a:endParaRPr lang="en-SG" dirty="0"/>
          </a:p>
        </p:txBody>
      </p:sp>
      <p:sp>
        <p:nvSpPr>
          <p:cNvPr id="3" name="Slide Number Placeholder 2"/>
          <p:cNvSpPr>
            <a:spLocks noGrp="1"/>
          </p:cNvSpPr>
          <p:nvPr>
            <p:ph type="sldNum" sz="quarter" idx="12"/>
          </p:nvPr>
        </p:nvSpPr>
        <p:spPr/>
        <p:txBody>
          <a:bodyPr/>
          <a:lstStyle/>
          <a:p>
            <a:fld id="{48F63A3B-78C7-47BE-AE5E-E10140E04643}" type="slidenum">
              <a:rPr lang="en-US" smtClean="0"/>
              <a:t>49</a:t>
            </a:fld>
            <a:endParaRPr lang="en-US" dirty="0"/>
          </a:p>
        </p:txBody>
      </p:sp>
    </p:spTree>
    <p:extLst>
      <p:ext uri="{BB962C8B-B14F-4D97-AF65-F5344CB8AC3E}">
        <p14:creationId xmlns:p14="http://schemas.microsoft.com/office/powerpoint/2010/main" val="29115135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3200" dirty="0"/>
              <a:t>Differential Privacy (DP)</a:t>
            </a:r>
            <a:endParaRPr lang="en-SG" sz="3200">
              <a:cs typeface="Calibri Light"/>
            </a:endParaRPr>
          </a:p>
        </p:txBody>
      </p:sp>
      <p:pic>
        <p:nvPicPr>
          <p:cNvPr id="13" name="Picture 12"/>
          <p:cNvPicPr>
            <a:picLocks noChangeAspect="1"/>
          </p:cNvPicPr>
          <p:nvPr/>
        </p:nvPicPr>
        <p:blipFill>
          <a:blip r:embed="rId3"/>
          <a:stretch>
            <a:fillRect/>
          </a:stretch>
        </p:blipFill>
        <p:spPr>
          <a:xfrm>
            <a:off x="4764718" y="991890"/>
            <a:ext cx="4380347" cy="3158263"/>
          </a:xfrm>
          <a:prstGeom prst="rect">
            <a:avLst/>
          </a:prstGeom>
        </p:spPr>
      </p:pic>
      <p:pic>
        <p:nvPicPr>
          <p:cNvPr id="14" name="Picture 13"/>
          <p:cNvPicPr>
            <a:picLocks noChangeAspect="1"/>
          </p:cNvPicPr>
          <p:nvPr/>
        </p:nvPicPr>
        <p:blipFill>
          <a:blip r:embed="rId4"/>
          <a:stretch>
            <a:fillRect/>
          </a:stretch>
        </p:blipFill>
        <p:spPr>
          <a:xfrm>
            <a:off x="7133372" y="274349"/>
            <a:ext cx="1445530" cy="1907209"/>
          </a:xfrm>
          <a:prstGeom prst="rect">
            <a:avLst/>
          </a:prstGeom>
        </p:spPr>
      </p:pic>
      <p:sp>
        <p:nvSpPr>
          <p:cNvPr id="16" name="TextBox 15"/>
          <p:cNvSpPr txBox="1"/>
          <p:nvPr/>
        </p:nvSpPr>
        <p:spPr>
          <a:xfrm>
            <a:off x="4107842" y="2082815"/>
            <a:ext cx="1488479" cy="400110"/>
          </a:xfrm>
          <a:prstGeom prst="rect">
            <a:avLst/>
          </a:prstGeom>
          <a:noFill/>
          <a:ln w="19050">
            <a:solidFill>
              <a:srgbClr val="FF0000"/>
            </a:solidFill>
          </a:ln>
        </p:spPr>
        <p:txBody>
          <a:bodyPr wrap="square" lIns="91440" tIns="45720" rIns="91440" bIns="45720" rtlCol="0" anchor="t">
            <a:spAutoFit/>
          </a:bodyPr>
          <a:lstStyle/>
          <a:p>
            <a:r>
              <a:rPr lang="en-US" sz="2000" dirty="0"/>
              <a:t>Data + </a:t>
            </a:r>
            <a:r>
              <a:rPr lang="en-US" sz="2000" dirty="0">
                <a:solidFill>
                  <a:srgbClr val="FF0000"/>
                </a:solidFill>
              </a:rPr>
              <a:t>Noise</a:t>
            </a:r>
            <a:endParaRPr lang="en-SG" sz="2000" dirty="0">
              <a:solidFill>
                <a:srgbClr val="FF0000"/>
              </a:solidFill>
              <a:cs typeface="Calibri"/>
            </a:endParaRPr>
          </a:p>
        </p:txBody>
      </p:sp>
      <p:sp>
        <p:nvSpPr>
          <p:cNvPr id="17" name="TextBox 16"/>
          <p:cNvSpPr txBox="1"/>
          <p:nvPr/>
        </p:nvSpPr>
        <p:spPr>
          <a:xfrm>
            <a:off x="917538" y="1532965"/>
            <a:ext cx="3119818" cy="1569660"/>
          </a:xfrm>
          <a:prstGeom prst="rect">
            <a:avLst/>
          </a:prstGeom>
          <a:noFill/>
        </p:spPr>
        <p:txBody>
          <a:bodyPr wrap="square" rtlCol="0">
            <a:spAutoFit/>
          </a:bodyPr>
          <a:lstStyle/>
          <a:p>
            <a:pPr lvl="0"/>
            <a:r>
              <a:rPr lang="en-SG" sz="2100" dirty="0"/>
              <a:t>Statistical strong guarantee </a:t>
            </a:r>
          </a:p>
          <a:p>
            <a:pPr marL="150876" lvl="1"/>
            <a:r>
              <a:rPr lang="en-SG" dirty="0"/>
              <a:t>  The </a:t>
            </a:r>
            <a:r>
              <a:rPr lang="en-SG" dirty="0">
                <a:solidFill>
                  <a:srgbClr val="FF0000"/>
                </a:solidFill>
              </a:rPr>
              <a:t>results would be similar </a:t>
            </a:r>
            <a:r>
              <a:rPr lang="en-SG" dirty="0"/>
              <a:t>whether an individual decides to be </a:t>
            </a:r>
            <a:r>
              <a:rPr lang="en-SG" dirty="0">
                <a:solidFill>
                  <a:srgbClr val="FF0000"/>
                </a:solidFill>
              </a:rPr>
              <a:t>in or out</a:t>
            </a:r>
          </a:p>
        </p:txBody>
      </p:sp>
      <p:pic>
        <p:nvPicPr>
          <p:cNvPr id="5" name="Picture 4"/>
          <p:cNvPicPr>
            <a:picLocks noChangeAspect="1"/>
          </p:cNvPicPr>
          <p:nvPr/>
        </p:nvPicPr>
        <p:blipFill>
          <a:blip r:embed="rId5"/>
          <a:stretch>
            <a:fillRect/>
          </a:stretch>
        </p:blipFill>
        <p:spPr>
          <a:xfrm>
            <a:off x="6055944" y="2753966"/>
            <a:ext cx="1434258" cy="371933"/>
          </a:xfrm>
          <a:prstGeom prst="rect">
            <a:avLst/>
          </a:prstGeom>
        </p:spPr>
      </p:pic>
      <p:sp>
        <p:nvSpPr>
          <p:cNvPr id="4" name="Slide Number Placeholder 3"/>
          <p:cNvSpPr>
            <a:spLocks noGrp="1"/>
          </p:cNvSpPr>
          <p:nvPr>
            <p:ph type="sldNum" sz="quarter" idx="12"/>
          </p:nvPr>
        </p:nvSpPr>
        <p:spPr/>
        <p:txBody>
          <a:bodyPr/>
          <a:lstStyle/>
          <a:p>
            <a:fld id="{48F63A3B-78C7-47BE-AE5E-E10140E04643}" type="slidenum">
              <a:rPr lang="en-US" smtClean="0"/>
              <a:t>5</a:t>
            </a:fld>
            <a:endParaRPr lang="en-US" dirty="0"/>
          </a:p>
        </p:txBody>
      </p:sp>
    </p:spTree>
    <p:extLst>
      <p:ext uri="{BB962C8B-B14F-4D97-AF65-F5344CB8AC3E}">
        <p14:creationId xmlns:p14="http://schemas.microsoft.com/office/powerpoint/2010/main" val="142873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286" y="240902"/>
            <a:ext cx="7886700" cy="994172"/>
          </a:xfrm>
        </p:spPr>
        <p:txBody>
          <a:bodyPr>
            <a:noAutofit/>
          </a:bodyPr>
          <a:lstStyle/>
          <a:p>
            <a:r>
              <a:rPr lang="en-US" sz="3200" dirty="0">
                <a:cs typeface="Calibri Light"/>
              </a:rPr>
              <a:t>Latency and energy consumption per accelerometer sensor data sample by </a:t>
            </a:r>
            <a:r>
              <a:rPr lang="en-US" sz="3200" dirty="0" err="1">
                <a:cs typeface="Calibri Light"/>
              </a:rPr>
              <a:t>SeRaNDiP</a:t>
            </a:r>
            <a:r>
              <a:rPr lang="en-US" sz="3200" dirty="0">
                <a:cs typeface="Calibri Light"/>
              </a:rPr>
              <a:t> at dynamic setting</a:t>
            </a:r>
            <a:endParaRPr lang="en-SG" sz="3200" dirty="0">
              <a:cs typeface="Calibri Light"/>
            </a:endParaRPr>
          </a:p>
        </p:txBody>
      </p:sp>
      <p:pic>
        <p:nvPicPr>
          <p:cNvPr id="5" name="Content Placeholder 4"/>
          <p:cNvPicPr>
            <a:picLocks noGrp="1" noChangeAspect="1"/>
          </p:cNvPicPr>
          <p:nvPr>
            <p:ph idx="1"/>
          </p:nvPr>
        </p:nvPicPr>
        <p:blipFill>
          <a:blip r:embed="rId3"/>
          <a:stretch>
            <a:fillRect/>
          </a:stretch>
        </p:blipFill>
        <p:spPr>
          <a:xfrm>
            <a:off x="628650" y="1407873"/>
            <a:ext cx="7886700" cy="3186591"/>
          </a:xfrm>
          <a:prstGeom prst="rect">
            <a:avLst/>
          </a:prstGeom>
        </p:spPr>
      </p:pic>
      <p:sp>
        <p:nvSpPr>
          <p:cNvPr id="3" name="Slide Number Placeholder 2"/>
          <p:cNvSpPr>
            <a:spLocks noGrp="1"/>
          </p:cNvSpPr>
          <p:nvPr>
            <p:ph type="sldNum" sz="quarter" idx="12"/>
          </p:nvPr>
        </p:nvSpPr>
        <p:spPr/>
        <p:txBody>
          <a:bodyPr/>
          <a:lstStyle/>
          <a:p>
            <a:fld id="{48F63A3B-78C7-47BE-AE5E-E10140E04643}" type="slidenum">
              <a:rPr lang="en-US" smtClean="0"/>
              <a:t>50</a:t>
            </a:fld>
            <a:endParaRPr lang="en-US" dirty="0"/>
          </a:p>
        </p:txBody>
      </p:sp>
    </p:spTree>
    <p:extLst>
      <p:ext uri="{BB962C8B-B14F-4D97-AF65-F5344CB8AC3E}">
        <p14:creationId xmlns:p14="http://schemas.microsoft.com/office/powerpoint/2010/main" val="26388089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cs typeface="Calibri Light"/>
              </a:rPr>
              <a:t>Applicability to other wearable sensors</a:t>
            </a:r>
            <a:endParaRPr lang="en-SG" sz="3200" dirty="0">
              <a:cs typeface="Calibri Light"/>
            </a:endParaRPr>
          </a:p>
        </p:txBody>
      </p:sp>
      <p:pic>
        <p:nvPicPr>
          <p:cNvPr id="6" name="Content Placeholder 5"/>
          <p:cNvPicPr>
            <a:picLocks noGrp="1" noChangeAspect="1"/>
          </p:cNvPicPr>
          <p:nvPr>
            <p:ph idx="1"/>
          </p:nvPr>
        </p:nvPicPr>
        <p:blipFill>
          <a:blip r:embed="rId2"/>
          <a:stretch>
            <a:fillRect/>
          </a:stretch>
        </p:blipFill>
        <p:spPr>
          <a:xfrm>
            <a:off x="819151" y="1353820"/>
            <a:ext cx="1504950" cy="1405175"/>
          </a:xfrm>
          <a:prstGeom prst="rect">
            <a:avLst/>
          </a:prstGeom>
        </p:spPr>
      </p:pic>
      <p:sp>
        <p:nvSpPr>
          <p:cNvPr id="5" name="TextBox 4"/>
          <p:cNvSpPr txBox="1"/>
          <p:nvPr/>
        </p:nvSpPr>
        <p:spPr>
          <a:xfrm>
            <a:off x="3612157" y="3124942"/>
            <a:ext cx="2565400" cy="369332"/>
          </a:xfrm>
          <a:prstGeom prst="rect">
            <a:avLst/>
          </a:prstGeom>
          <a:solidFill>
            <a:srgbClr val="FFFF00"/>
          </a:solidFill>
          <a:ln>
            <a:solidFill>
              <a:schemeClr val="tx1"/>
            </a:solidFill>
          </a:ln>
        </p:spPr>
        <p:txBody>
          <a:bodyPr wrap="square" rtlCol="0">
            <a:spAutoFit/>
          </a:bodyPr>
          <a:lstStyle/>
          <a:p>
            <a:r>
              <a:rPr lang="en-US" dirty="0" err="1"/>
              <a:t>SeRaNDiP</a:t>
            </a:r>
            <a:endParaRPr lang="en-SG" dirty="0"/>
          </a:p>
        </p:txBody>
      </p:sp>
      <p:sp>
        <p:nvSpPr>
          <p:cNvPr id="7" name="TextBox 6"/>
          <p:cNvSpPr txBox="1"/>
          <p:nvPr/>
        </p:nvSpPr>
        <p:spPr>
          <a:xfrm>
            <a:off x="651509" y="2720986"/>
            <a:ext cx="2160270" cy="300082"/>
          </a:xfrm>
          <a:prstGeom prst="rect">
            <a:avLst/>
          </a:prstGeom>
          <a:noFill/>
        </p:spPr>
        <p:txBody>
          <a:bodyPr wrap="square" rtlCol="0">
            <a:spAutoFit/>
          </a:bodyPr>
          <a:lstStyle/>
          <a:p>
            <a:r>
              <a:rPr lang="en-US" sz="1350" dirty="0" err="1"/>
              <a:t>PhotoPlethysmoGram</a:t>
            </a:r>
            <a:r>
              <a:rPr lang="en-US" sz="1350" dirty="0"/>
              <a:t>(PPG)</a:t>
            </a:r>
            <a:endParaRPr lang="en-SG" sz="1350" dirty="0"/>
          </a:p>
        </p:txBody>
      </p:sp>
      <p:pic>
        <p:nvPicPr>
          <p:cNvPr id="8" name="Picture 7"/>
          <p:cNvPicPr>
            <a:picLocks noChangeAspect="1"/>
          </p:cNvPicPr>
          <p:nvPr/>
        </p:nvPicPr>
        <p:blipFill>
          <a:blip r:embed="rId3"/>
          <a:stretch>
            <a:fillRect/>
          </a:stretch>
        </p:blipFill>
        <p:spPr>
          <a:xfrm>
            <a:off x="6956344" y="1319135"/>
            <a:ext cx="1316850" cy="1322947"/>
          </a:xfrm>
          <a:prstGeom prst="rect">
            <a:avLst/>
          </a:prstGeom>
        </p:spPr>
      </p:pic>
      <p:sp>
        <p:nvSpPr>
          <p:cNvPr id="9" name="TextBox 8"/>
          <p:cNvSpPr txBox="1"/>
          <p:nvPr/>
        </p:nvSpPr>
        <p:spPr>
          <a:xfrm>
            <a:off x="7116375" y="2617111"/>
            <a:ext cx="1540063" cy="507831"/>
          </a:xfrm>
          <a:prstGeom prst="rect">
            <a:avLst/>
          </a:prstGeom>
          <a:noFill/>
        </p:spPr>
        <p:txBody>
          <a:bodyPr wrap="square" rtlCol="0">
            <a:spAutoFit/>
          </a:bodyPr>
          <a:lstStyle/>
          <a:p>
            <a:r>
              <a:rPr lang="en-US" sz="1350" dirty="0"/>
              <a:t>Microphone</a:t>
            </a:r>
          </a:p>
          <a:p>
            <a:endParaRPr lang="en-SG" sz="1350" dirty="0"/>
          </a:p>
        </p:txBody>
      </p:sp>
      <p:pic>
        <p:nvPicPr>
          <p:cNvPr id="10" name="Picture 9"/>
          <p:cNvPicPr>
            <a:picLocks noChangeAspect="1"/>
          </p:cNvPicPr>
          <p:nvPr/>
        </p:nvPicPr>
        <p:blipFill>
          <a:blip r:embed="rId4"/>
          <a:stretch>
            <a:fillRect/>
          </a:stretch>
        </p:blipFill>
        <p:spPr>
          <a:xfrm>
            <a:off x="4242792" y="1122889"/>
            <a:ext cx="1026715" cy="1463615"/>
          </a:xfrm>
          <a:prstGeom prst="rect">
            <a:avLst/>
          </a:prstGeom>
        </p:spPr>
      </p:pic>
      <p:sp>
        <p:nvSpPr>
          <p:cNvPr id="11" name="TextBox 10"/>
          <p:cNvSpPr txBox="1"/>
          <p:nvPr/>
        </p:nvSpPr>
        <p:spPr>
          <a:xfrm>
            <a:off x="3971421" y="2642082"/>
            <a:ext cx="2312959" cy="300082"/>
          </a:xfrm>
          <a:prstGeom prst="rect">
            <a:avLst/>
          </a:prstGeom>
          <a:noFill/>
        </p:spPr>
        <p:txBody>
          <a:bodyPr wrap="square" rtlCol="0">
            <a:spAutoFit/>
          </a:bodyPr>
          <a:lstStyle/>
          <a:p>
            <a:r>
              <a:rPr lang="en-US" sz="1350" dirty="0">
                <a:sym typeface="Wingdings" panose="05000000000000000000" pitchFamily="2" charset="2"/>
              </a:rPr>
              <a:t>Ambient Light Sensor</a:t>
            </a:r>
            <a:endParaRPr lang="en-SG" sz="1350" dirty="0"/>
          </a:p>
        </p:txBody>
      </p:sp>
      <p:pic>
        <p:nvPicPr>
          <p:cNvPr id="12" name="Picture 11"/>
          <p:cNvPicPr>
            <a:picLocks noChangeAspect="1"/>
          </p:cNvPicPr>
          <p:nvPr/>
        </p:nvPicPr>
        <p:blipFill>
          <a:blip r:embed="rId5"/>
          <a:stretch>
            <a:fillRect/>
          </a:stretch>
        </p:blipFill>
        <p:spPr>
          <a:xfrm>
            <a:off x="2906213" y="3677963"/>
            <a:ext cx="1274174" cy="1298561"/>
          </a:xfrm>
          <a:prstGeom prst="rect">
            <a:avLst/>
          </a:prstGeom>
        </p:spPr>
      </p:pic>
      <p:sp>
        <p:nvSpPr>
          <p:cNvPr id="13" name="TextBox 12"/>
          <p:cNvSpPr txBox="1"/>
          <p:nvPr/>
        </p:nvSpPr>
        <p:spPr>
          <a:xfrm>
            <a:off x="4258942" y="4809434"/>
            <a:ext cx="1171937" cy="300082"/>
          </a:xfrm>
          <a:prstGeom prst="rect">
            <a:avLst/>
          </a:prstGeom>
          <a:noFill/>
        </p:spPr>
        <p:txBody>
          <a:bodyPr wrap="square" rtlCol="0">
            <a:spAutoFit/>
          </a:bodyPr>
          <a:lstStyle/>
          <a:p>
            <a:r>
              <a:rPr lang="en-US" sz="1350" dirty="0"/>
              <a:t>GPS</a:t>
            </a:r>
            <a:endParaRPr lang="en-SG" sz="1350" dirty="0"/>
          </a:p>
        </p:txBody>
      </p:sp>
      <p:pic>
        <p:nvPicPr>
          <p:cNvPr id="14" name="Picture 13"/>
          <p:cNvPicPr>
            <a:picLocks noChangeAspect="1"/>
          </p:cNvPicPr>
          <p:nvPr/>
        </p:nvPicPr>
        <p:blipFill>
          <a:blip r:embed="rId6"/>
          <a:stretch>
            <a:fillRect/>
          </a:stretch>
        </p:blipFill>
        <p:spPr>
          <a:xfrm>
            <a:off x="5998630" y="3691705"/>
            <a:ext cx="1284819" cy="1284819"/>
          </a:xfrm>
          <a:prstGeom prst="rect">
            <a:avLst/>
          </a:prstGeom>
        </p:spPr>
      </p:pic>
      <p:sp>
        <p:nvSpPr>
          <p:cNvPr id="15" name="TextBox 14"/>
          <p:cNvSpPr txBox="1"/>
          <p:nvPr/>
        </p:nvSpPr>
        <p:spPr>
          <a:xfrm>
            <a:off x="6570131" y="4824150"/>
            <a:ext cx="1653120" cy="307777"/>
          </a:xfrm>
          <a:prstGeom prst="rect">
            <a:avLst/>
          </a:prstGeom>
          <a:noFill/>
        </p:spPr>
        <p:txBody>
          <a:bodyPr wrap="square" rtlCol="0">
            <a:spAutoFit/>
          </a:bodyPr>
          <a:lstStyle/>
          <a:p>
            <a:r>
              <a:rPr lang="en-US" sz="1400" dirty="0"/>
              <a:t>Magnetometer</a:t>
            </a:r>
            <a:endParaRPr lang="en-SG" sz="1400" dirty="0"/>
          </a:p>
        </p:txBody>
      </p:sp>
      <p:sp>
        <p:nvSpPr>
          <p:cNvPr id="3" name="Slide Number Placeholder 2"/>
          <p:cNvSpPr>
            <a:spLocks noGrp="1"/>
          </p:cNvSpPr>
          <p:nvPr>
            <p:ph type="sldNum" sz="quarter" idx="12"/>
          </p:nvPr>
        </p:nvSpPr>
        <p:spPr/>
        <p:txBody>
          <a:bodyPr/>
          <a:lstStyle/>
          <a:p>
            <a:fld id="{48F63A3B-78C7-47BE-AE5E-E10140E04643}" type="slidenum">
              <a:rPr lang="en-US" smtClean="0"/>
              <a:t>51</a:t>
            </a:fld>
            <a:endParaRPr lang="en-US" dirty="0"/>
          </a:p>
        </p:txBody>
      </p:sp>
    </p:spTree>
    <p:extLst>
      <p:ext uri="{BB962C8B-B14F-4D97-AF65-F5344CB8AC3E}">
        <p14:creationId xmlns:p14="http://schemas.microsoft.com/office/powerpoint/2010/main" val="13346103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20034" y="170175"/>
            <a:ext cx="2216909" cy="4662815"/>
          </a:xfrm>
          <a:prstGeom prst="rect">
            <a:avLst/>
          </a:prstGeom>
          <a:solidFill>
            <a:schemeClr val="accent6">
              <a:lumMod val="40000"/>
              <a:lumOff val="60000"/>
            </a:schemeClr>
          </a:solidFill>
          <a:ln w="19050">
            <a:solidFill>
              <a:schemeClr val="accent6"/>
            </a:solidFill>
          </a:ln>
        </p:spPr>
        <p:txBody>
          <a:bodyPr wrap="square" rtlCol="0">
            <a:spAutoFit/>
          </a:bodyPr>
          <a:lstStyle/>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r>
              <a:rPr lang="en-US" sz="1350" dirty="0"/>
              <a:t> </a:t>
            </a:r>
          </a:p>
          <a:p>
            <a:endParaRPr lang="en-US" sz="1350" dirty="0"/>
          </a:p>
          <a:p>
            <a:r>
              <a:rPr lang="en-US" sz="1350" dirty="0"/>
              <a:t>                                           </a:t>
            </a:r>
          </a:p>
          <a:p>
            <a:r>
              <a:rPr lang="en-US" sz="1350" dirty="0"/>
              <a:t>                                            IMU</a:t>
            </a:r>
            <a:endParaRPr lang="en-SG" sz="1350" dirty="0"/>
          </a:p>
        </p:txBody>
      </p:sp>
      <p:sp>
        <p:nvSpPr>
          <p:cNvPr id="4" name="TextBox 3"/>
          <p:cNvSpPr txBox="1"/>
          <p:nvPr/>
        </p:nvSpPr>
        <p:spPr>
          <a:xfrm>
            <a:off x="3412198" y="2129298"/>
            <a:ext cx="1941563" cy="369332"/>
          </a:xfrm>
          <a:prstGeom prst="rect">
            <a:avLst/>
          </a:prstGeom>
          <a:noFill/>
          <a:ln>
            <a:solidFill>
              <a:schemeClr val="tx1"/>
            </a:solidFill>
          </a:ln>
        </p:spPr>
        <p:txBody>
          <a:bodyPr wrap="square" rtlCol="0">
            <a:spAutoFit/>
          </a:bodyPr>
          <a:lstStyle/>
          <a:p>
            <a:r>
              <a:rPr lang="en-US" b="1" dirty="0"/>
              <a:t> Wearable Sensors</a:t>
            </a:r>
            <a:endParaRPr lang="en-SG" b="1" dirty="0"/>
          </a:p>
        </p:txBody>
      </p:sp>
      <p:sp>
        <p:nvSpPr>
          <p:cNvPr id="8" name="TextBox 7"/>
          <p:cNvSpPr txBox="1"/>
          <p:nvPr/>
        </p:nvSpPr>
        <p:spPr>
          <a:xfrm>
            <a:off x="257857" y="336116"/>
            <a:ext cx="1910960" cy="2146742"/>
          </a:xfrm>
          <a:prstGeom prst="rect">
            <a:avLst/>
          </a:prstGeom>
          <a:solidFill>
            <a:schemeClr val="accent4"/>
          </a:solidFill>
        </p:spPr>
        <p:txBody>
          <a:bodyPr wrap="square" rtlCol="0">
            <a:spAutoFit/>
          </a:bodyPr>
          <a:lstStyle/>
          <a:p>
            <a:r>
              <a:rPr lang="en-US" sz="1350" b="1" dirty="0"/>
              <a:t>Gyroscope</a:t>
            </a:r>
          </a:p>
          <a:p>
            <a:pPr marL="214313" indent="-214313">
              <a:buFont typeface="Arial" panose="020B0604020202020204" pitchFamily="34" charset="0"/>
              <a:buChar char="•"/>
            </a:pPr>
            <a:r>
              <a:rPr lang="en-US" sz="1200" dirty="0"/>
              <a:t>White Gaussian noise available [ </a:t>
            </a:r>
            <a:r>
              <a:rPr lang="en-US" sz="1200" dirty="0">
                <a:solidFill>
                  <a:schemeClr val="dk1"/>
                </a:solidFill>
              </a:rPr>
              <a:t>8,9,10]</a:t>
            </a:r>
            <a:endParaRPr lang="en-US" sz="1200" dirty="0"/>
          </a:p>
          <a:p>
            <a:pPr marL="214313" indent="-214313">
              <a:buFont typeface="Arial" panose="020B0604020202020204" pitchFamily="34" charset="0"/>
              <a:buChar char="•"/>
            </a:pPr>
            <a:r>
              <a:rPr lang="en-US" sz="1200" dirty="0"/>
              <a:t>Configurable settings are available [38]</a:t>
            </a:r>
          </a:p>
          <a:p>
            <a:pPr marL="214313" indent="-214313">
              <a:buFont typeface="Arial" panose="020B0604020202020204" pitchFamily="34" charset="0"/>
              <a:buChar char="•"/>
            </a:pPr>
            <a:r>
              <a:rPr lang="en-US" sz="1200" dirty="0">
                <a:solidFill>
                  <a:srgbClr val="C00000"/>
                </a:solidFill>
              </a:rPr>
              <a:t>No direct community sensing application</a:t>
            </a:r>
            <a:r>
              <a:rPr lang="en-US" sz="1200" dirty="0"/>
              <a:t> only with Gyroscope data</a:t>
            </a:r>
          </a:p>
          <a:p>
            <a:pPr marL="214313" indent="-214313">
              <a:buFont typeface="Arial" panose="020B0604020202020204" pitchFamily="34" charset="0"/>
              <a:buChar char="•"/>
            </a:pPr>
            <a:r>
              <a:rPr lang="en-US" sz="1200" dirty="0"/>
              <a:t>But can use with accelerometer data to improve utility </a:t>
            </a:r>
            <a:endParaRPr lang="en-SG" sz="1200" dirty="0"/>
          </a:p>
        </p:txBody>
      </p:sp>
      <p:sp>
        <p:nvSpPr>
          <p:cNvPr id="9" name="TextBox 8"/>
          <p:cNvSpPr txBox="1"/>
          <p:nvPr/>
        </p:nvSpPr>
        <p:spPr>
          <a:xfrm>
            <a:off x="292972" y="2599212"/>
            <a:ext cx="1871032" cy="1777410"/>
          </a:xfrm>
          <a:prstGeom prst="rect">
            <a:avLst/>
          </a:prstGeom>
          <a:solidFill>
            <a:schemeClr val="accent4"/>
          </a:solidFill>
          <a:ln>
            <a:noFill/>
          </a:ln>
        </p:spPr>
        <p:txBody>
          <a:bodyPr wrap="square" rtlCol="0">
            <a:spAutoFit/>
          </a:bodyPr>
          <a:lstStyle/>
          <a:p>
            <a:r>
              <a:rPr lang="en-US" sz="1350" b="1" dirty="0"/>
              <a:t>Magnetometer</a:t>
            </a:r>
          </a:p>
          <a:p>
            <a:pPr marL="214313" indent="-214313">
              <a:buFont typeface="Arial" panose="020B0604020202020204" pitchFamily="34" charset="0"/>
              <a:buChar char="•"/>
            </a:pPr>
            <a:r>
              <a:rPr lang="en-US" sz="1200" dirty="0"/>
              <a:t>White Gaussian noise is available [47]</a:t>
            </a:r>
          </a:p>
          <a:p>
            <a:pPr marL="214313" indent="-214313">
              <a:buFont typeface="Arial" panose="020B0604020202020204" pitchFamily="34" charset="0"/>
              <a:buChar char="•"/>
            </a:pPr>
            <a:r>
              <a:rPr lang="en-US" sz="1200" dirty="0"/>
              <a:t>Configurable settings are available [38]</a:t>
            </a:r>
          </a:p>
          <a:p>
            <a:pPr marL="214313" indent="-214313">
              <a:buFont typeface="Arial" panose="020B0604020202020204" pitchFamily="34" charset="0"/>
              <a:buChar char="•"/>
            </a:pPr>
            <a:r>
              <a:rPr lang="en-US" sz="1200" dirty="0"/>
              <a:t>Application : What is the total magnetic field strength at now in Singapore? [53]</a:t>
            </a:r>
          </a:p>
        </p:txBody>
      </p:sp>
      <p:sp>
        <p:nvSpPr>
          <p:cNvPr id="16" name="TextBox 15"/>
          <p:cNvSpPr txBox="1"/>
          <p:nvPr/>
        </p:nvSpPr>
        <p:spPr>
          <a:xfrm>
            <a:off x="6123455" y="228601"/>
            <a:ext cx="2815477" cy="1131079"/>
          </a:xfrm>
          <a:prstGeom prst="rect">
            <a:avLst/>
          </a:prstGeom>
          <a:solidFill>
            <a:srgbClr val="FF99CC"/>
          </a:solidFill>
        </p:spPr>
        <p:txBody>
          <a:bodyPr wrap="square" rtlCol="0">
            <a:spAutoFit/>
          </a:bodyPr>
          <a:lstStyle/>
          <a:p>
            <a:r>
              <a:rPr lang="en-US" sz="1350" b="1" dirty="0"/>
              <a:t>                              PPG</a:t>
            </a:r>
            <a:endParaRPr lang="en-SG" sz="1350" b="1" dirty="0"/>
          </a:p>
          <a:p>
            <a:endParaRPr lang="en-US" sz="1350" dirty="0"/>
          </a:p>
          <a:p>
            <a:endParaRPr lang="en-US" sz="1350" dirty="0"/>
          </a:p>
          <a:p>
            <a:endParaRPr lang="en-US" sz="1350" dirty="0"/>
          </a:p>
          <a:p>
            <a:r>
              <a:rPr lang="en-US" sz="1350" dirty="0"/>
              <a:t> </a:t>
            </a:r>
          </a:p>
        </p:txBody>
      </p:sp>
      <p:sp>
        <p:nvSpPr>
          <p:cNvPr id="17" name="Right Brace 16"/>
          <p:cNvSpPr/>
          <p:nvPr/>
        </p:nvSpPr>
        <p:spPr>
          <a:xfrm rot="16200000" flipV="1">
            <a:off x="7446303" y="-221886"/>
            <a:ext cx="211137" cy="1752150"/>
          </a:xfrm>
          <a:prstGeom prst="rightBrace">
            <a:avLst>
              <a:gd name="adj1" fmla="val 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sz="1350"/>
          </a:p>
        </p:txBody>
      </p:sp>
      <p:sp>
        <p:nvSpPr>
          <p:cNvPr id="18" name="TextBox 17"/>
          <p:cNvSpPr txBox="1"/>
          <p:nvPr/>
        </p:nvSpPr>
        <p:spPr>
          <a:xfrm>
            <a:off x="6123455" y="744303"/>
            <a:ext cx="1358064" cy="692497"/>
          </a:xfrm>
          <a:prstGeom prst="rect">
            <a:avLst/>
          </a:prstGeom>
          <a:noFill/>
        </p:spPr>
        <p:txBody>
          <a:bodyPr wrap="none" rtlCol="0">
            <a:spAutoFit/>
          </a:bodyPr>
          <a:lstStyle/>
          <a:p>
            <a:r>
              <a:rPr lang="en-US" sz="1200" dirty="0"/>
              <a:t>Smart Watch [48]</a:t>
            </a:r>
          </a:p>
          <a:p>
            <a:r>
              <a:rPr lang="en-US" sz="900" dirty="0"/>
              <a:t>Use Red LED for display </a:t>
            </a:r>
          </a:p>
          <a:p>
            <a:r>
              <a:rPr lang="en-US" sz="900" dirty="0"/>
              <a:t>Heart Rate(HR)</a:t>
            </a:r>
          </a:p>
          <a:p>
            <a:r>
              <a:rPr lang="en-US" sz="900" dirty="0"/>
              <a:t>Green LED for privacy HR</a:t>
            </a:r>
            <a:endParaRPr lang="en-SG" sz="900" dirty="0"/>
          </a:p>
        </p:txBody>
      </p:sp>
      <p:sp>
        <p:nvSpPr>
          <p:cNvPr id="19" name="TextBox 18"/>
          <p:cNvSpPr txBox="1"/>
          <p:nvPr/>
        </p:nvSpPr>
        <p:spPr>
          <a:xfrm>
            <a:off x="7832911" y="694211"/>
            <a:ext cx="1185848" cy="646331"/>
          </a:xfrm>
          <a:prstGeom prst="rect">
            <a:avLst/>
          </a:prstGeom>
          <a:noFill/>
        </p:spPr>
        <p:txBody>
          <a:bodyPr wrap="square" rtlCol="0">
            <a:spAutoFit/>
          </a:bodyPr>
          <a:lstStyle/>
          <a:p>
            <a:r>
              <a:rPr lang="en-US" sz="1200" dirty="0"/>
              <a:t>Wearable like Trace together token</a:t>
            </a:r>
            <a:endParaRPr lang="en-SG" sz="1200" dirty="0"/>
          </a:p>
        </p:txBody>
      </p:sp>
      <p:pic>
        <p:nvPicPr>
          <p:cNvPr id="21" name="Picture 20"/>
          <p:cNvPicPr>
            <a:picLocks noChangeAspect="1"/>
          </p:cNvPicPr>
          <p:nvPr/>
        </p:nvPicPr>
        <p:blipFill>
          <a:blip r:embed="rId3"/>
          <a:stretch>
            <a:fillRect/>
          </a:stretch>
        </p:blipFill>
        <p:spPr>
          <a:xfrm flipV="1">
            <a:off x="6675796" y="1386708"/>
            <a:ext cx="1778663" cy="320068"/>
          </a:xfrm>
          <a:prstGeom prst="rect">
            <a:avLst/>
          </a:prstGeom>
        </p:spPr>
      </p:pic>
      <p:sp>
        <p:nvSpPr>
          <p:cNvPr id="22" name="TextBox 21"/>
          <p:cNvSpPr txBox="1"/>
          <p:nvPr/>
        </p:nvSpPr>
        <p:spPr>
          <a:xfrm>
            <a:off x="6408891" y="1594456"/>
            <a:ext cx="2591065" cy="3046988"/>
          </a:xfrm>
          <a:prstGeom prst="rect">
            <a:avLst/>
          </a:prstGeom>
          <a:solidFill>
            <a:srgbClr val="FF99CC"/>
          </a:solidFill>
        </p:spPr>
        <p:txBody>
          <a:bodyPr wrap="square" rtlCol="0">
            <a:spAutoFit/>
          </a:bodyPr>
          <a:lstStyle/>
          <a:p>
            <a:pPr marL="214313" indent="-214313">
              <a:buFont typeface="Arial" panose="020B0604020202020204" pitchFamily="34" charset="0"/>
              <a:buChar char="•"/>
            </a:pPr>
            <a:r>
              <a:rPr lang="en-US" sz="1200" dirty="0">
                <a:solidFill>
                  <a:srgbClr val="C00000"/>
                </a:solidFill>
              </a:rPr>
              <a:t>Superimpose one PPG signal on another is useless</a:t>
            </a:r>
          </a:p>
          <a:p>
            <a:pPr marL="214313" indent="-214313">
              <a:buFont typeface="Arial" panose="020B0604020202020204" pitchFamily="34" charset="0"/>
              <a:buChar char="•"/>
            </a:pPr>
            <a:endParaRPr lang="en-US" sz="1200" dirty="0"/>
          </a:p>
          <a:p>
            <a:pPr marL="214313" indent="-214313">
              <a:buFont typeface="Arial" panose="020B0604020202020204" pitchFamily="34" charset="0"/>
              <a:buChar char="•"/>
            </a:pPr>
            <a:endParaRPr lang="en-US" sz="1200" dirty="0"/>
          </a:p>
          <a:p>
            <a:pPr marL="214313" indent="-214313">
              <a:buFont typeface="Arial" panose="020B0604020202020204" pitchFamily="34" charset="0"/>
              <a:buChar char="•"/>
            </a:pPr>
            <a:endParaRPr lang="en-US" sz="1200" dirty="0"/>
          </a:p>
          <a:p>
            <a:pPr marL="214313" indent="-214313">
              <a:buFont typeface="Arial" panose="020B0604020202020204" pitchFamily="34" charset="0"/>
              <a:buChar char="•"/>
            </a:pPr>
            <a:r>
              <a:rPr lang="en-US" sz="1200" dirty="0"/>
              <a:t>So need to send HR values to aggregator</a:t>
            </a:r>
          </a:p>
          <a:p>
            <a:pPr marL="214313" indent="-214313">
              <a:buFont typeface="Arial" panose="020B0604020202020204" pitchFamily="34" charset="0"/>
              <a:buChar char="•"/>
            </a:pPr>
            <a:r>
              <a:rPr lang="en-US" sz="1200" dirty="0"/>
              <a:t>Then we need to apply Troika framework on PPG to motion artefact removal.[20]</a:t>
            </a:r>
          </a:p>
          <a:p>
            <a:pPr marL="214313" indent="-214313">
              <a:buFont typeface="Arial" panose="020B0604020202020204" pitchFamily="34" charset="0"/>
              <a:buChar char="•"/>
            </a:pPr>
            <a:r>
              <a:rPr lang="en-US" sz="1200" dirty="0"/>
              <a:t>Here we  control configurations of accelerometer for different Gaussian noise requirement of PPG, since motion artefacts are prominent and white Gaussian [48]</a:t>
            </a:r>
          </a:p>
          <a:p>
            <a:pPr marL="214313" indent="-214313">
              <a:buFont typeface="Arial" panose="020B0604020202020204" pitchFamily="34" charset="0"/>
              <a:buChar char="•"/>
            </a:pPr>
            <a:r>
              <a:rPr lang="en-US" sz="1200" dirty="0"/>
              <a:t>Potential Future work !</a:t>
            </a:r>
            <a:endParaRPr lang="en-SG" sz="1350" dirty="0"/>
          </a:p>
        </p:txBody>
      </p:sp>
      <p:sp>
        <p:nvSpPr>
          <p:cNvPr id="43" name="TextBox 42"/>
          <p:cNvSpPr txBox="1"/>
          <p:nvPr/>
        </p:nvSpPr>
        <p:spPr>
          <a:xfrm>
            <a:off x="5053134" y="2599212"/>
            <a:ext cx="1315730" cy="2539157"/>
          </a:xfrm>
          <a:prstGeom prst="rect">
            <a:avLst/>
          </a:prstGeom>
          <a:solidFill>
            <a:schemeClr val="tx2">
              <a:lumMod val="40000"/>
              <a:lumOff val="60000"/>
            </a:schemeClr>
          </a:solidFill>
        </p:spPr>
        <p:txBody>
          <a:bodyPr wrap="square" rtlCol="0">
            <a:spAutoFit/>
          </a:bodyPr>
          <a:lstStyle/>
          <a:p>
            <a:r>
              <a:rPr lang="en-US" sz="1350" b="1" dirty="0"/>
              <a:t>GPS</a:t>
            </a:r>
          </a:p>
          <a:p>
            <a:endParaRPr lang="en-US" sz="1350" dirty="0"/>
          </a:p>
          <a:p>
            <a:pPr marL="214313" indent="-214313">
              <a:buFont typeface="Arial" panose="020B0604020202020204" pitchFamily="34" charset="0"/>
              <a:buChar char="•"/>
            </a:pPr>
            <a:r>
              <a:rPr lang="en-US" sz="1200" dirty="0"/>
              <a:t>White Gaussian noise available [18]</a:t>
            </a:r>
          </a:p>
          <a:p>
            <a:pPr marL="214313" indent="-214313">
              <a:buFont typeface="Arial" panose="020B0604020202020204" pitchFamily="34" charset="0"/>
              <a:buChar char="•"/>
            </a:pPr>
            <a:r>
              <a:rPr lang="en-US" sz="1200" dirty="0"/>
              <a:t>But </a:t>
            </a:r>
            <a:r>
              <a:rPr lang="en-US" sz="1200" dirty="0">
                <a:solidFill>
                  <a:srgbClr val="C00000"/>
                </a:solidFill>
              </a:rPr>
              <a:t>Power hungry device </a:t>
            </a:r>
            <a:r>
              <a:rPr lang="en-US" sz="1200" dirty="0"/>
              <a:t>[50]</a:t>
            </a:r>
          </a:p>
          <a:p>
            <a:pPr marL="214313" indent="-214313">
              <a:buFont typeface="Arial" panose="020B0604020202020204" pitchFamily="34" charset="0"/>
              <a:buChar char="•"/>
            </a:pPr>
            <a:r>
              <a:rPr lang="en-US" sz="1200" dirty="0"/>
              <a:t>May be not ideal to show the benefit of our method</a:t>
            </a:r>
            <a:endParaRPr lang="en-SG" sz="1200" dirty="0"/>
          </a:p>
        </p:txBody>
      </p:sp>
      <p:sp>
        <p:nvSpPr>
          <p:cNvPr id="49" name="TextBox 48"/>
          <p:cNvSpPr txBox="1"/>
          <p:nvPr/>
        </p:nvSpPr>
        <p:spPr>
          <a:xfrm>
            <a:off x="2474765" y="2501581"/>
            <a:ext cx="2508488" cy="2331407"/>
          </a:xfrm>
          <a:prstGeom prst="rect">
            <a:avLst/>
          </a:prstGeom>
          <a:solidFill>
            <a:srgbClr val="F5E571"/>
          </a:solidFill>
        </p:spPr>
        <p:txBody>
          <a:bodyPr wrap="square" rtlCol="0">
            <a:spAutoFit/>
          </a:bodyPr>
          <a:lstStyle/>
          <a:p>
            <a:r>
              <a:rPr lang="en-US" sz="1350" b="1" dirty="0"/>
              <a:t>Microphone</a:t>
            </a:r>
          </a:p>
          <a:p>
            <a:pPr marL="214313" indent="-214313">
              <a:buFont typeface="Arial" panose="020B0604020202020204" pitchFamily="34" charset="0"/>
              <a:buChar char="•"/>
            </a:pPr>
            <a:r>
              <a:rPr lang="en-US" sz="1200" dirty="0"/>
              <a:t>Sensor inherent noise is not prominent [21]</a:t>
            </a:r>
          </a:p>
          <a:p>
            <a:pPr marL="214313" indent="-214313" fontAlgn="ctr">
              <a:buFont typeface="Arial" panose="020B0604020202020204" pitchFamily="34" charset="0"/>
              <a:buChar char="•"/>
            </a:pPr>
            <a:r>
              <a:rPr lang="en-US" sz="1200" dirty="0"/>
              <a:t>But Ambient environment noise in dB scale follows white Gaussian distribution [21]</a:t>
            </a:r>
            <a:r>
              <a:rPr lang="en-US" sz="1200" dirty="0">
                <a:sym typeface="Wingdings" panose="05000000000000000000" pitchFamily="2" charset="2"/>
              </a:rPr>
              <a:t> </a:t>
            </a:r>
            <a:r>
              <a:rPr lang="en-US" sz="1200" dirty="0">
                <a:solidFill>
                  <a:srgbClr val="FF0000"/>
                </a:solidFill>
                <a:sym typeface="Wingdings" panose="05000000000000000000" pitchFamily="2" charset="2"/>
              </a:rPr>
              <a:t>possible to use for privacy noise</a:t>
            </a:r>
          </a:p>
          <a:p>
            <a:pPr marL="214313" indent="-214313" fontAlgn="ctr">
              <a:buFont typeface="Arial" panose="020B0604020202020204" pitchFamily="34" charset="0"/>
              <a:buChar char="•"/>
            </a:pPr>
            <a:r>
              <a:rPr lang="en-US" sz="1200" dirty="0">
                <a:sym typeface="Wingdings" panose="05000000000000000000" pitchFamily="2" charset="2"/>
              </a:rPr>
              <a:t>Configurable parameters are available [22, 23,24] </a:t>
            </a:r>
          </a:p>
          <a:p>
            <a:pPr marL="214313" indent="-214313" fontAlgn="ctr">
              <a:buFont typeface="Arial" panose="020B0604020202020204" pitchFamily="34" charset="0"/>
              <a:buChar char="•"/>
            </a:pPr>
            <a:r>
              <a:rPr lang="en-US" sz="1200" dirty="0">
                <a:sym typeface="Wingdings" panose="05000000000000000000" pitchFamily="2" charset="2"/>
              </a:rPr>
              <a:t>Application: </a:t>
            </a:r>
            <a:r>
              <a:rPr lang="en-US" sz="1200" dirty="0"/>
              <a:t>Determining crowd level [25]</a:t>
            </a:r>
          </a:p>
          <a:p>
            <a:pPr marL="214313" indent="-214313" fontAlgn="ctr">
              <a:buFont typeface="Arial" panose="020B0604020202020204" pitchFamily="34" charset="0"/>
              <a:buChar char="•"/>
            </a:pPr>
            <a:r>
              <a:rPr lang="en-US" sz="1200" dirty="0"/>
              <a:t>Potential Future Work !!</a:t>
            </a:r>
          </a:p>
        </p:txBody>
      </p:sp>
      <p:sp>
        <p:nvSpPr>
          <p:cNvPr id="50" name="TextBox 49"/>
          <p:cNvSpPr txBox="1"/>
          <p:nvPr/>
        </p:nvSpPr>
        <p:spPr>
          <a:xfrm>
            <a:off x="2456805" y="76309"/>
            <a:ext cx="3607524" cy="2215991"/>
          </a:xfrm>
          <a:prstGeom prst="rect">
            <a:avLst/>
          </a:prstGeom>
          <a:solidFill>
            <a:schemeClr val="accent1">
              <a:lumMod val="60000"/>
              <a:lumOff val="40000"/>
            </a:schemeClr>
          </a:solidFill>
        </p:spPr>
        <p:txBody>
          <a:bodyPr wrap="square" rtlCol="0">
            <a:spAutoFit/>
          </a:bodyPr>
          <a:lstStyle/>
          <a:p>
            <a:r>
              <a:rPr lang="en-US" b="1" dirty="0"/>
              <a:t>Ambient Light Sensor</a:t>
            </a:r>
          </a:p>
          <a:p>
            <a:pPr marL="214313" indent="-214313">
              <a:buFont typeface="Arial" panose="020B0604020202020204" pitchFamily="34" charset="0"/>
              <a:buChar char="•"/>
            </a:pPr>
            <a:r>
              <a:rPr lang="en-US" sz="1200" dirty="0"/>
              <a:t>No direct literature on noise profiling </a:t>
            </a:r>
          </a:p>
          <a:p>
            <a:pPr marL="214313" indent="-214313">
              <a:buFont typeface="Arial" panose="020B0604020202020204" pitchFamily="34" charset="0"/>
              <a:buChar char="•"/>
            </a:pPr>
            <a:r>
              <a:rPr lang="en-US" sz="1200" dirty="0"/>
              <a:t>No idea on availability of white Gaussian noise</a:t>
            </a:r>
          </a:p>
          <a:p>
            <a:pPr marL="214313" indent="-214313">
              <a:buFont typeface="Arial" panose="020B0604020202020204" pitchFamily="34" charset="0"/>
              <a:buChar char="•"/>
            </a:pPr>
            <a:r>
              <a:rPr lang="en-US" sz="1200" dirty="0"/>
              <a:t>Visual light Communication has prominent white Gaussian component.[49]</a:t>
            </a:r>
          </a:p>
          <a:p>
            <a:pPr marL="214313" indent="-214313">
              <a:buFont typeface="Arial" panose="020B0604020202020204" pitchFamily="34" charset="0"/>
              <a:buChar char="•"/>
            </a:pPr>
            <a:r>
              <a:rPr lang="en-US" sz="1200" dirty="0"/>
              <a:t>Since </a:t>
            </a:r>
            <a:r>
              <a:rPr lang="en-US" sz="1200" dirty="0">
                <a:solidFill>
                  <a:srgbClr val="C00000"/>
                </a:solidFill>
              </a:rPr>
              <a:t>some hardware components are similar in both systems</a:t>
            </a:r>
            <a:r>
              <a:rPr lang="en-US" sz="1200" dirty="0"/>
              <a:t>, it is possible.[49]</a:t>
            </a:r>
          </a:p>
          <a:p>
            <a:pPr marL="214313" indent="-214313">
              <a:buFont typeface="Arial" panose="020B0604020202020204" pitchFamily="34" charset="0"/>
              <a:buChar char="•"/>
            </a:pPr>
            <a:r>
              <a:rPr lang="en-US" sz="1200" dirty="0"/>
              <a:t>Configurable settings are available [56, 57]</a:t>
            </a:r>
          </a:p>
          <a:p>
            <a:pPr marL="214313" indent="-214313">
              <a:buFont typeface="Arial" panose="020B0604020202020204" pitchFamily="34" charset="0"/>
              <a:buChar char="•"/>
            </a:pPr>
            <a:r>
              <a:rPr lang="en-US" sz="1200" dirty="0"/>
              <a:t>Application: Determining UV radiation exposure [54]</a:t>
            </a:r>
          </a:p>
          <a:p>
            <a:pPr marL="214313" indent="-214313">
              <a:buFont typeface="Arial" panose="020B0604020202020204" pitchFamily="34" charset="0"/>
              <a:buChar char="•"/>
            </a:pPr>
            <a:r>
              <a:rPr lang="en-US" sz="1200" dirty="0"/>
              <a:t>Possible future work !! </a:t>
            </a:r>
          </a:p>
        </p:txBody>
      </p:sp>
      <p:pic>
        <p:nvPicPr>
          <p:cNvPr id="3" name="Picture 2"/>
          <p:cNvPicPr>
            <a:picLocks noChangeAspect="1"/>
          </p:cNvPicPr>
          <p:nvPr/>
        </p:nvPicPr>
        <p:blipFill>
          <a:blip r:embed="rId4"/>
          <a:stretch>
            <a:fillRect/>
          </a:stretch>
        </p:blipFill>
        <p:spPr>
          <a:xfrm>
            <a:off x="6516520" y="2052353"/>
            <a:ext cx="1077390" cy="356112"/>
          </a:xfrm>
          <a:prstGeom prst="rect">
            <a:avLst/>
          </a:prstGeom>
        </p:spPr>
      </p:pic>
      <p:pic>
        <p:nvPicPr>
          <p:cNvPr id="5" name="Picture 4"/>
          <p:cNvPicPr>
            <a:picLocks noChangeAspect="1"/>
          </p:cNvPicPr>
          <p:nvPr/>
        </p:nvPicPr>
        <p:blipFill>
          <a:blip r:embed="rId5"/>
          <a:stretch>
            <a:fillRect/>
          </a:stretch>
        </p:blipFill>
        <p:spPr>
          <a:xfrm>
            <a:off x="8045111" y="2052353"/>
            <a:ext cx="666182" cy="388198"/>
          </a:xfrm>
          <a:prstGeom prst="rect">
            <a:avLst/>
          </a:prstGeom>
        </p:spPr>
      </p:pic>
      <p:sp>
        <p:nvSpPr>
          <p:cNvPr id="10" name="Right Arrow 9"/>
          <p:cNvSpPr/>
          <p:nvPr/>
        </p:nvSpPr>
        <p:spPr>
          <a:xfrm>
            <a:off x="7647736" y="2197548"/>
            <a:ext cx="370351" cy="7201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6" name="Slide Number Placeholder 5"/>
          <p:cNvSpPr>
            <a:spLocks noGrp="1"/>
          </p:cNvSpPr>
          <p:nvPr>
            <p:ph type="sldNum" sz="quarter" idx="12"/>
          </p:nvPr>
        </p:nvSpPr>
        <p:spPr/>
        <p:txBody>
          <a:bodyPr/>
          <a:lstStyle/>
          <a:p>
            <a:fld id="{48F63A3B-78C7-47BE-AE5E-E10140E04643}" type="slidenum">
              <a:rPr lang="en-US" smtClean="0"/>
              <a:t>52</a:t>
            </a:fld>
            <a:endParaRPr lang="en-US" dirty="0"/>
          </a:p>
        </p:txBody>
      </p:sp>
    </p:spTree>
    <p:extLst>
      <p:ext uri="{BB962C8B-B14F-4D97-AF65-F5344CB8AC3E}">
        <p14:creationId xmlns:p14="http://schemas.microsoft.com/office/powerpoint/2010/main" val="76589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8" grpId="0" animBg="1"/>
      <p:bldP spid="9" grpId="0" animBg="1"/>
      <p:bldP spid="16" grpId="0" animBg="1"/>
      <p:bldP spid="17" grpId="0" animBg="1"/>
      <p:bldP spid="18" grpId="0"/>
      <p:bldP spid="19" grpId="0"/>
      <p:bldP spid="22" grpId="0" animBg="1"/>
      <p:bldP spid="43" grpId="0" animBg="1"/>
      <p:bldP spid="49" grpId="0" animBg="1"/>
      <p:bldP spid="50"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C886788-700E-4D20-9F80-E0E96837A2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1850674C-4E08-4C62-A3E2-6337FE4F7D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51435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BCE4FF05-2B0C-4C97-A9B4-E163085A90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51435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AB21C2-65E7-4600-A9D7-099ADA5506CF}"/>
              </a:ext>
            </a:extLst>
          </p:cNvPr>
          <p:cNvSpPr>
            <a:spLocks noGrp="1"/>
          </p:cNvSpPr>
          <p:nvPr>
            <p:ph type="title"/>
          </p:nvPr>
        </p:nvSpPr>
        <p:spPr>
          <a:xfrm>
            <a:off x="356616" y="843534"/>
            <a:ext cx="3017520" cy="2400300"/>
          </a:xfrm>
        </p:spPr>
        <p:txBody>
          <a:bodyPr vert="horz" lIns="91440" tIns="45720" rIns="91440" bIns="45720" rtlCol="0" anchor="b">
            <a:normAutofit/>
          </a:bodyPr>
          <a:lstStyle/>
          <a:p>
            <a:r>
              <a:rPr lang="en-US" sz="3600" dirty="0"/>
              <a:t>DP applications in community sensing</a:t>
            </a:r>
          </a:p>
        </p:txBody>
      </p:sp>
      <p:sp>
        <p:nvSpPr>
          <p:cNvPr id="3" name="Content Placeholder 2">
            <a:extLst>
              <a:ext uri="{FF2B5EF4-FFF2-40B4-BE49-F238E27FC236}">
                <a16:creationId xmlns:a16="http://schemas.microsoft.com/office/drawing/2014/main" id="{99C73A44-B65A-7D56-B145-39490EF3044A}"/>
              </a:ext>
            </a:extLst>
          </p:cNvPr>
          <p:cNvSpPr>
            <a:spLocks noGrp="1"/>
          </p:cNvSpPr>
          <p:nvPr>
            <p:ph idx="1"/>
          </p:nvPr>
        </p:nvSpPr>
        <p:spPr>
          <a:xfrm>
            <a:off x="356616" y="3655314"/>
            <a:ext cx="2948940" cy="905256"/>
          </a:xfrm>
        </p:spPr>
        <p:txBody>
          <a:bodyPr vert="horz" lIns="91440" tIns="45720" rIns="91440" bIns="45720" rtlCol="0">
            <a:normAutofit/>
          </a:bodyPr>
          <a:lstStyle/>
          <a:p>
            <a:pPr marL="0" indent="0">
              <a:buNone/>
            </a:pPr>
            <a:r>
              <a:rPr lang="en-US" sz="1800" dirty="0" smtClean="0"/>
              <a:t>It is limited </a:t>
            </a:r>
            <a:r>
              <a:rPr lang="en-US" sz="1800" smtClean="0"/>
              <a:t>to smartphone-based </a:t>
            </a:r>
            <a:r>
              <a:rPr lang="en-US" sz="1800" dirty="0"/>
              <a:t>applications</a:t>
            </a:r>
          </a:p>
        </p:txBody>
      </p:sp>
      <p:sp>
        <p:nvSpPr>
          <p:cNvPr id="18" name="Rectangle 17">
            <a:extLst>
              <a:ext uri="{FF2B5EF4-FFF2-40B4-BE49-F238E27FC236}">
                <a16:creationId xmlns:a16="http://schemas.microsoft.com/office/drawing/2014/main" id="{529C2A7A-A6B6-4A56-B11C-8E967D88A6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26009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diagram of a random sample&#10;&#10;Description automatically generated">
            <a:extLst>
              <a:ext uri="{FF2B5EF4-FFF2-40B4-BE49-F238E27FC236}">
                <a16:creationId xmlns:a16="http://schemas.microsoft.com/office/drawing/2014/main" id="{CA204C26-46D6-31CD-FEBA-9706181F6E9E}"/>
              </a:ext>
            </a:extLst>
          </p:cNvPr>
          <p:cNvPicPr>
            <a:picLocks noChangeAspect="1"/>
          </p:cNvPicPr>
          <p:nvPr/>
        </p:nvPicPr>
        <p:blipFill>
          <a:blip r:embed="rId3"/>
          <a:stretch>
            <a:fillRect/>
          </a:stretch>
        </p:blipFill>
        <p:spPr>
          <a:xfrm>
            <a:off x="3827216" y="1993979"/>
            <a:ext cx="4491994" cy="1313909"/>
          </a:xfrm>
          <a:prstGeom prst="rect">
            <a:avLst/>
          </a:prstGeom>
        </p:spPr>
      </p:pic>
      <p:sp>
        <p:nvSpPr>
          <p:cNvPr id="20" name="Rectangle 19">
            <a:extLst>
              <a:ext uri="{FF2B5EF4-FFF2-40B4-BE49-F238E27FC236}">
                <a16:creationId xmlns:a16="http://schemas.microsoft.com/office/drawing/2014/main" id="{FDBD7205-E536-4134-8768-AC3E1A3C5E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3410190"/>
            <a:ext cx="301752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screen shot of a computer&#10;&#10;Description automatically generated">
            <a:extLst>
              <a:ext uri="{FF2B5EF4-FFF2-40B4-BE49-F238E27FC236}">
                <a16:creationId xmlns:a16="http://schemas.microsoft.com/office/drawing/2014/main" id="{5C3DFE28-3D58-E80B-0924-96825D2ADE3F}"/>
              </a:ext>
            </a:extLst>
          </p:cNvPr>
          <p:cNvPicPr>
            <a:picLocks noChangeAspect="1"/>
          </p:cNvPicPr>
          <p:nvPr/>
        </p:nvPicPr>
        <p:blipFill>
          <a:blip r:embed="rId4"/>
          <a:stretch>
            <a:fillRect/>
          </a:stretch>
        </p:blipFill>
        <p:spPr>
          <a:xfrm>
            <a:off x="3675193" y="391253"/>
            <a:ext cx="2729881" cy="1713629"/>
          </a:xfrm>
          <a:prstGeom prst="rect">
            <a:avLst/>
          </a:prstGeom>
        </p:spPr>
      </p:pic>
      <p:pic>
        <p:nvPicPr>
          <p:cNvPr id="6" name="Picture 5" descr="A screen shot of a phone&#10;&#10;Description automatically generated">
            <a:extLst>
              <a:ext uri="{FF2B5EF4-FFF2-40B4-BE49-F238E27FC236}">
                <a16:creationId xmlns:a16="http://schemas.microsoft.com/office/drawing/2014/main" id="{ADA17603-13C4-9A78-8F95-B49D81461D4E}"/>
              </a:ext>
            </a:extLst>
          </p:cNvPr>
          <p:cNvPicPr>
            <a:picLocks noChangeAspect="1"/>
          </p:cNvPicPr>
          <p:nvPr/>
        </p:nvPicPr>
        <p:blipFill>
          <a:blip r:embed="rId5"/>
          <a:stretch>
            <a:fillRect/>
          </a:stretch>
        </p:blipFill>
        <p:spPr>
          <a:xfrm>
            <a:off x="6452896" y="392456"/>
            <a:ext cx="2690125" cy="1668903"/>
          </a:xfrm>
          <a:prstGeom prst="rect">
            <a:avLst/>
          </a:prstGeom>
        </p:spPr>
      </p:pic>
      <p:pic>
        <p:nvPicPr>
          <p:cNvPr id="8" name="Picture 7" descr="A diagram of a diagram&#10;&#10;Description automatically generated">
            <a:extLst>
              <a:ext uri="{FF2B5EF4-FFF2-40B4-BE49-F238E27FC236}">
                <a16:creationId xmlns:a16="http://schemas.microsoft.com/office/drawing/2014/main" id="{5E083472-7E87-7DBD-0C1E-B8B04CDA374B}"/>
              </a:ext>
            </a:extLst>
          </p:cNvPr>
          <p:cNvPicPr>
            <a:picLocks noChangeAspect="1"/>
          </p:cNvPicPr>
          <p:nvPr/>
        </p:nvPicPr>
        <p:blipFill>
          <a:blip r:embed="rId6"/>
          <a:stretch>
            <a:fillRect/>
          </a:stretch>
        </p:blipFill>
        <p:spPr>
          <a:xfrm>
            <a:off x="4875144" y="2938085"/>
            <a:ext cx="4338430" cy="1911140"/>
          </a:xfrm>
          <a:prstGeom prst="rect">
            <a:avLst/>
          </a:prstGeom>
        </p:spPr>
      </p:pic>
      <p:pic>
        <p:nvPicPr>
          <p:cNvPr id="9" name="Picture 8" descr="A cell phone with a logo and a circle&#10;&#10;Description automatically generated">
            <a:extLst>
              <a:ext uri="{FF2B5EF4-FFF2-40B4-BE49-F238E27FC236}">
                <a16:creationId xmlns:a16="http://schemas.microsoft.com/office/drawing/2014/main" id="{000D4D72-FF24-6B49-D04B-A4EBD2556B83}"/>
              </a:ext>
            </a:extLst>
          </p:cNvPr>
          <p:cNvPicPr>
            <a:picLocks noChangeAspect="1"/>
          </p:cNvPicPr>
          <p:nvPr/>
        </p:nvPicPr>
        <p:blipFill>
          <a:blip r:embed="rId7"/>
          <a:stretch>
            <a:fillRect/>
          </a:stretch>
        </p:blipFill>
        <p:spPr>
          <a:xfrm>
            <a:off x="4492488" y="4130952"/>
            <a:ext cx="1704561" cy="956642"/>
          </a:xfrm>
          <a:prstGeom prst="rect">
            <a:avLst/>
          </a:prstGeom>
        </p:spPr>
      </p:pic>
      <p:sp>
        <p:nvSpPr>
          <p:cNvPr id="4" name="TextBox 3">
            <a:extLst>
              <a:ext uri="{FF2B5EF4-FFF2-40B4-BE49-F238E27FC236}">
                <a16:creationId xmlns:a16="http://schemas.microsoft.com/office/drawing/2014/main" id="{E1CA1DA0-7AD2-D36B-0529-F3840BE3155D}"/>
              </a:ext>
            </a:extLst>
          </p:cNvPr>
          <p:cNvSpPr txBox="1"/>
          <p:nvPr/>
        </p:nvSpPr>
        <p:spPr>
          <a:xfrm>
            <a:off x="3675529" y="1867"/>
            <a:ext cx="53806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dirty="0">
                <a:ea typeface="Calibri"/>
                <a:cs typeface="Calibri"/>
              </a:rPr>
              <a:t>Local DP (variant of distributed DP) is used by Apple</a:t>
            </a:r>
          </a:p>
        </p:txBody>
      </p:sp>
      <p:sp>
        <p:nvSpPr>
          <p:cNvPr id="10" name="TextBox 9">
            <a:extLst>
              <a:ext uri="{FF2B5EF4-FFF2-40B4-BE49-F238E27FC236}">
                <a16:creationId xmlns:a16="http://schemas.microsoft.com/office/drawing/2014/main" id="{353129FF-57B3-AAFD-BB1D-4805075FAA23}"/>
              </a:ext>
            </a:extLst>
          </p:cNvPr>
          <p:cNvSpPr txBox="1"/>
          <p:nvPr/>
        </p:nvSpPr>
        <p:spPr>
          <a:xfrm>
            <a:off x="3712882" y="3169396"/>
            <a:ext cx="42414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2. Distributed DP is used by Apple and Google</a:t>
            </a:r>
            <a:endParaRPr lang="en-US" dirty="0"/>
          </a:p>
        </p:txBody>
      </p:sp>
      <p:sp>
        <p:nvSpPr>
          <p:cNvPr id="13" name="Slide Number Placeholder 12"/>
          <p:cNvSpPr>
            <a:spLocks noGrp="1"/>
          </p:cNvSpPr>
          <p:nvPr>
            <p:ph type="sldNum" sz="quarter" idx="12"/>
          </p:nvPr>
        </p:nvSpPr>
        <p:spPr/>
        <p:txBody>
          <a:bodyPr/>
          <a:lstStyle/>
          <a:p>
            <a:fld id="{48F63A3B-78C7-47BE-AE5E-E10140E04643}" type="slidenum">
              <a:rPr lang="en-US" smtClean="0"/>
              <a:t>6</a:t>
            </a:fld>
            <a:endParaRPr lang="en-US" dirty="0"/>
          </a:p>
        </p:txBody>
      </p:sp>
    </p:spTree>
    <p:extLst>
      <p:ext uri="{BB962C8B-B14F-4D97-AF65-F5344CB8AC3E}">
        <p14:creationId xmlns:p14="http://schemas.microsoft.com/office/powerpoint/2010/main" val="1577015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How Differential Privacy is enabled in wearables?</a:t>
            </a:r>
            <a:endParaRPr lang="en-SG" sz="3200" dirty="0">
              <a:cs typeface="Calibri Light"/>
            </a:endParaRPr>
          </a:p>
        </p:txBody>
      </p:sp>
      <p:sp>
        <p:nvSpPr>
          <p:cNvPr id="5" name="TextBox 4"/>
          <p:cNvSpPr txBox="1"/>
          <p:nvPr/>
        </p:nvSpPr>
        <p:spPr>
          <a:xfrm>
            <a:off x="822960" y="1695659"/>
            <a:ext cx="816177" cy="300082"/>
          </a:xfrm>
          <a:prstGeom prst="rect">
            <a:avLst/>
          </a:prstGeom>
          <a:solidFill>
            <a:srgbClr val="FFFF00"/>
          </a:solidFill>
          <a:ln>
            <a:solidFill>
              <a:schemeClr val="tx1"/>
            </a:solidFill>
          </a:ln>
        </p:spPr>
        <p:txBody>
          <a:bodyPr wrap="square" rtlCol="0">
            <a:spAutoFit/>
          </a:bodyPr>
          <a:lstStyle/>
          <a:p>
            <a:r>
              <a:rPr lang="en-US" sz="1350" dirty="0"/>
              <a:t>Sensor 1</a:t>
            </a:r>
            <a:endParaRPr lang="en-SG" sz="1350" dirty="0"/>
          </a:p>
        </p:txBody>
      </p:sp>
      <p:sp>
        <p:nvSpPr>
          <p:cNvPr id="6" name="TextBox 5"/>
          <p:cNvSpPr txBox="1"/>
          <p:nvPr/>
        </p:nvSpPr>
        <p:spPr>
          <a:xfrm>
            <a:off x="2622620" y="1657977"/>
            <a:ext cx="2200127" cy="2793072"/>
          </a:xfrm>
          <a:prstGeom prst="rect">
            <a:avLst/>
          </a:prstGeom>
          <a:solidFill>
            <a:schemeClr val="tx2">
              <a:lumMod val="40000"/>
              <a:lumOff val="60000"/>
            </a:schemeClr>
          </a:solidFill>
          <a:ln>
            <a:solidFill>
              <a:schemeClr val="tx1"/>
            </a:solidFill>
          </a:ln>
        </p:spPr>
        <p:txBody>
          <a:bodyPr wrap="square" rtlCol="0">
            <a:spAutoFit/>
          </a:bodyPr>
          <a:lstStyle/>
          <a:p>
            <a:endParaRPr lang="en-US" sz="1350" dirty="0"/>
          </a:p>
          <a:p>
            <a:endParaRPr lang="en-US" sz="1350" dirty="0"/>
          </a:p>
          <a:p>
            <a:endParaRPr lang="en-US" sz="1350" dirty="0"/>
          </a:p>
          <a:p>
            <a:endParaRPr lang="en-US" sz="1350" dirty="0"/>
          </a:p>
          <a:p>
            <a:endParaRPr lang="en-US" sz="1350" dirty="0"/>
          </a:p>
          <a:p>
            <a:endParaRPr lang="en-US" sz="1350" dirty="0"/>
          </a:p>
          <a:p>
            <a:r>
              <a:rPr lang="en-US" sz="1350" dirty="0"/>
              <a:t>      </a:t>
            </a:r>
          </a:p>
          <a:p>
            <a:endParaRPr lang="en-US" sz="1350" dirty="0"/>
          </a:p>
          <a:p>
            <a:endParaRPr lang="en-US" sz="1350" dirty="0"/>
          </a:p>
          <a:p>
            <a:endParaRPr lang="en-US" sz="1350" dirty="0"/>
          </a:p>
          <a:p>
            <a:endParaRPr lang="en-US" sz="1350" dirty="0"/>
          </a:p>
          <a:p>
            <a:r>
              <a:rPr lang="en-US" sz="1350" dirty="0"/>
              <a:t>        </a:t>
            </a:r>
          </a:p>
          <a:p>
            <a:r>
              <a:rPr lang="en-US" sz="1350" dirty="0"/>
              <a:t>           Processor</a:t>
            </a:r>
          </a:p>
        </p:txBody>
      </p:sp>
      <p:sp>
        <p:nvSpPr>
          <p:cNvPr id="7" name="TextBox 6"/>
          <p:cNvSpPr txBox="1"/>
          <p:nvPr/>
        </p:nvSpPr>
        <p:spPr>
          <a:xfrm>
            <a:off x="4199784" y="1931053"/>
            <a:ext cx="403828" cy="2464160"/>
          </a:xfrm>
          <a:prstGeom prst="rect">
            <a:avLst/>
          </a:prstGeom>
          <a:solidFill>
            <a:schemeClr val="accent3">
              <a:lumMod val="60000"/>
              <a:lumOff val="40000"/>
            </a:schemeClr>
          </a:solidFill>
          <a:ln>
            <a:solidFill>
              <a:schemeClr val="tx1"/>
            </a:solidFill>
          </a:ln>
        </p:spPr>
        <p:txBody>
          <a:bodyPr vert="wordArtVert" wrap="square" rtlCol="0">
            <a:spAutoFit/>
          </a:bodyPr>
          <a:lstStyle/>
          <a:p>
            <a:r>
              <a:rPr lang="en-US" sz="1200" dirty="0"/>
              <a:t>Encryption</a:t>
            </a:r>
            <a:endParaRPr lang="en-SG" sz="1200" dirty="0"/>
          </a:p>
        </p:txBody>
      </p:sp>
      <p:sp>
        <p:nvSpPr>
          <p:cNvPr id="9" name="TextBox 8"/>
          <p:cNvSpPr txBox="1"/>
          <p:nvPr/>
        </p:nvSpPr>
        <p:spPr>
          <a:xfrm>
            <a:off x="7317712" y="1522326"/>
            <a:ext cx="1454499" cy="3208571"/>
          </a:xfrm>
          <a:prstGeom prst="rect">
            <a:avLst/>
          </a:prstGeom>
          <a:solidFill>
            <a:srgbClr val="CC99FF"/>
          </a:solidFill>
          <a:ln>
            <a:solidFill>
              <a:schemeClr val="tx1"/>
            </a:solidFill>
          </a:ln>
        </p:spPr>
        <p:txBody>
          <a:bodyPr wrap="square" rtlCol="0">
            <a:spAutoFit/>
          </a:bodyPr>
          <a:lstStyle/>
          <a:p>
            <a:endParaRPr lang="en-US" sz="1350" dirty="0"/>
          </a:p>
          <a:p>
            <a:endParaRPr lang="en-US" sz="1350" dirty="0"/>
          </a:p>
          <a:p>
            <a:endParaRPr lang="en-US" sz="1350" dirty="0"/>
          </a:p>
          <a:p>
            <a:endParaRPr lang="en-US" sz="1350" dirty="0"/>
          </a:p>
          <a:p>
            <a:endParaRPr lang="en-US" sz="1350" dirty="0"/>
          </a:p>
          <a:p>
            <a:r>
              <a:rPr lang="en-US" sz="1350" dirty="0"/>
              <a:t>       Wireless</a:t>
            </a:r>
          </a:p>
          <a:p>
            <a:r>
              <a:rPr lang="en-US" sz="1350" dirty="0"/>
              <a:t>         Server</a:t>
            </a:r>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SG" sz="1350" dirty="0"/>
          </a:p>
        </p:txBody>
      </p:sp>
      <p:sp>
        <p:nvSpPr>
          <p:cNvPr id="13" name="TextBox 12"/>
          <p:cNvSpPr txBox="1"/>
          <p:nvPr/>
        </p:nvSpPr>
        <p:spPr>
          <a:xfrm>
            <a:off x="821831" y="2179823"/>
            <a:ext cx="816177" cy="300082"/>
          </a:xfrm>
          <a:prstGeom prst="rect">
            <a:avLst/>
          </a:prstGeom>
          <a:solidFill>
            <a:srgbClr val="FFC000"/>
          </a:solidFill>
          <a:ln>
            <a:solidFill>
              <a:schemeClr val="tx1"/>
            </a:solidFill>
          </a:ln>
        </p:spPr>
        <p:txBody>
          <a:bodyPr wrap="square" rtlCol="0">
            <a:spAutoFit/>
          </a:bodyPr>
          <a:lstStyle/>
          <a:p>
            <a:r>
              <a:rPr lang="en-US" sz="1350" dirty="0"/>
              <a:t>Sensor 2</a:t>
            </a:r>
            <a:endParaRPr lang="en-SG" sz="1350" dirty="0"/>
          </a:p>
        </p:txBody>
      </p:sp>
      <p:sp>
        <p:nvSpPr>
          <p:cNvPr id="14" name="TextBox 13"/>
          <p:cNvSpPr txBox="1"/>
          <p:nvPr/>
        </p:nvSpPr>
        <p:spPr>
          <a:xfrm>
            <a:off x="821831" y="3652576"/>
            <a:ext cx="816177" cy="300082"/>
          </a:xfrm>
          <a:prstGeom prst="rect">
            <a:avLst/>
          </a:prstGeom>
          <a:solidFill>
            <a:srgbClr val="FF99CC"/>
          </a:solidFill>
          <a:ln>
            <a:solidFill>
              <a:schemeClr val="tx1"/>
            </a:solidFill>
          </a:ln>
        </p:spPr>
        <p:txBody>
          <a:bodyPr wrap="square" rtlCol="0">
            <a:spAutoFit/>
          </a:bodyPr>
          <a:lstStyle/>
          <a:p>
            <a:r>
              <a:rPr lang="en-US" sz="1350" dirty="0"/>
              <a:t>Sensor x</a:t>
            </a:r>
            <a:endParaRPr lang="en-SG" sz="1350" dirty="0"/>
          </a:p>
        </p:txBody>
      </p:sp>
      <p:sp>
        <p:nvSpPr>
          <p:cNvPr id="15" name="TextBox 14"/>
          <p:cNvSpPr txBox="1"/>
          <p:nvPr/>
        </p:nvSpPr>
        <p:spPr>
          <a:xfrm>
            <a:off x="1944106" y="2456823"/>
            <a:ext cx="252465" cy="1131079"/>
          </a:xfrm>
          <a:prstGeom prst="rect">
            <a:avLst/>
          </a:prstGeom>
          <a:noFill/>
        </p:spPr>
        <p:txBody>
          <a:bodyPr wrap="square" rtlCol="0">
            <a:spAutoFit/>
          </a:bodyPr>
          <a:lstStyle/>
          <a:p>
            <a:r>
              <a:rPr lang="en-US" sz="1350" dirty="0">
                <a:solidFill>
                  <a:schemeClr val="accent1">
                    <a:lumMod val="75000"/>
                  </a:schemeClr>
                </a:solidFill>
              </a:rPr>
              <a:t>.</a:t>
            </a:r>
          </a:p>
          <a:p>
            <a:r>
              <a:rPr lang="en-US" sz="1350" dirty="0">
                <a:solidFill>
                  <a:schemeClr val="accent1">
                    <a:lumMod val="75000"/>
                  </a:schemeClr>
                </a:solidFill>
              </a:rPr>
              <a:t>.</a:t>
            </a:r>
          </a:p>
          <a:p>
            <a:r>
              <a:rPr lang="en-US" sz="1350" dirty="0">
                <a:solidFill>
                  <a:schemeClr val="accent1">
                    <a:lumMod val="75000"/>
                  </a:schemeClr>
                </a:solidFill>
              </a:rPr>
              <a:t>.</a:t>
            </a:r>
          </a:p>
          <a:p>
            <a:r>
              <a:rPr lang="en-US" sz="1350" dirty="0">
                <a:solidFill>
                  <a:schemeClr val="accent1">
                    <a:lumMod val="75000"/>
                  </a:schemeClr>
                </a:solidFill>
              </a:rPr>
              <a:t>.</a:t>
            </a:r>
          </a:p>
          <a:p>
            <a:r>
              <a:rPr lang="en-US" sz="1350" dirty="0">
                <a:solidFill>
                  <a:schemeClr val="accent1">
                    <a:lumMod val="75000"/>
                  </a:schemeClr>
                </a:solidFill>
              </a:rPr>
              <a:t>.</a:t>
            </a:r>
            <a:endParaRPr lang="en-SG" sz="1350" dirty="0">
              <a:solidFill>
                <a:schemeClr val="accent1">
                  <a:lumMod val="75000"/>
                </a:schemeClr>
              </a:solidFill>
            </a:endParaRPr>
          </a:p>
        </p:txBody>
      </p:sp>
      <p:cxnSp>
        <p:nvCxnSpPr>
          <p:cNvPr id="17" name="Straight Arrow Connector 16"/>
          <p:cNvCxnSpPr/>
          <p:nvPr/>
        </p:nvCxnSpPr>
        <p:spPr>
          <a:xfrm>
            <a:off x="1688124" y="1865225"/>
            <a:ext cx="934496" cy="753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663066" y="2363875"/>
            <a:ext cx="934496" cy="753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217987" y="2571123"/>
            <a:ext cx="252465" cy="1131079"/>
          </a:xfrm>
          <a:prstGeom prst="rect">
            <a:avLst/>
          </a:prstGeom>
          <a:noFill/>
        </p:spPr>
        <p:txBody>
          <a:bodyPr wrap="square" rtlCol="0">
            <a:spAutoFit/>
          </a:bodyPr>
          <a:lstStyle/>
          <a:p>
            <a:r>
              <a:rPr lang="en-US" sz="1350" dirty="0"/>
              <a:t>.</a:t>
            </a:r>
          </a:p>
          <a:p>
            <a:r>
              <a:rPr lang="en-US" sz="1350" dirty="0"/>
              <a:t>.</a:t>
            </a:r>
          </a:p>
          <a:p>
            <a:r>
              <a:rPr lang="en-US" sz="1350" dirty="0"/>
              <a:t>.</a:t>
            </a:r>
          </a:p>
          <a:p>
            <a:r>
              <a:rPr lang="en-US" sz="1350" dirty="0"/>
              <a:t>.</a:t>
            </a:r>
          </a:p>
          <a:p>
            <a:r>
              <a:rPr lang="en-US" sz="1350" dirty="0"/>
              <a:t>.</a:t>
            </a:r>
            <a:endParaRPr lang="en-SG" sz="1350" dirty="0"/>
          </a:p>
        </p:txBody>
      </p:sp>
      <p:cxnSp>
        <p:nvCxnSpPr>
          <p:cNvPr id="20" name="Straight Arrow Connector 19"/>
          <p:cNvCxnSpPr/>
          <p:nvPr/>
        </p:nvCxnSpPr>
        <p:spPr>
          <a:xfrm>
            <a:off x="1649311" y="3791075"/>
            <a:ext cx="934496" cy="753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129370" y="2803071"/>
            <a:ext cx="1131821" cy="0"/>
          </a:xfrm>
          <a:prstGeom prst="straightConnector1">
            <a:avLst/>
          </a:prstGeom>
          <a:ln>
            <a:solidFill>
              <a:srgbClr val="7030A0"/>
            </a:solidFill>
            <a:prstDash val="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878289" y="2101362"/>
            <a:ext cx="554165" cy="300082"/>
          </a:xfrm>
          <a:prstGeom prst="rect">
            <a:avLst/>
          </a:prstGeom>
          <a:noFill/>
        </p:spPr>
        <p:txBody>
          <a:bodyPr wrap="square" rtlCol="0">
            <a:spAutoFit/>
          </a:bodyPr>
          <a:lstStyle/>
          <a:p>
            <a:r>
              <a:rPr lang="en-US" sz="1350" dirty="0">
                <a:solidFill>
                  <a:srgbClr val="00B0F0"/>
                </a:solidFill>
              </a:rPr>
              <a:t>I2C</a:t>
            </a:r>
            <a:endParaRPr lang="en-SG" sz="1350" dirty="0">
              <a:solidFill>
                <a:srgbClr val="00B0F0"/>
              </a:solidFill>
            </a:endParaRPr>
          </a:p>
        </p:txBody>
      </p:sp>
      <p:sp>
        <p:nvSpPr>
          <p:cNvPr id="26" name="TextBox 25"/>
          <p:cNvSpPr txBox="1"/>
          <p:nvPr/>
        </p:nvSpPr>
        <p:spPr>
          <a:xfrm>
            <a:off x="1930793" y="1635328"/>
            <a:ext cx="554165" cy="300082"/>
          </a:xfrm>
          <a:prstGeom prst="rect">
            <a:avLst/>
          </a:prstGeom>
          <a:noFill/>
        </p:spPr>
        <p:txBody>
          <a:bodyPr wrap="square" rtlCol="0">
            <a:spAutoFit/>
          </a:bodyPr>
          <a:lstStyle/>
          <a:p>
            <a:r>
              <a:rPr lang="en-US" sz="1350" dirty="0">
                <a:solidFill>
                  <a:srgbClr val="00B0F0"/>
                </a:solidFill>
              </a:rPr>
              <a:t>I2C</a:t>
            </a:r>
            <a:endParaRPr lang="en-SG" sz="1350" dirty="0">
              <a:solidFill>
                <a:srgbClr val="00B0F0"/>
              </a:solidFill>
            </a:endParaRPr>
          </a:p>
        </p:txBody>
      </p:sp>
      <p:sp>
        <p:nvSpPr>
          <p:cNvPr id="27" name="TextBox 26"/>
          <p:cNvSpPr txBox="1"/>
          <p:nvPr/>
        </p:nvSpPr>
        <p:spPr>
          <a:xfrm>
            <a:off x="1856875" y="3540619"/>
            <a:ext cx="554165" cy="300082"/>
          </a:xfrm>
          <a:prstGeom prst="rect">
            <a:avLst/>
          </a:prstGeom>
          <a:noFill/>
        </p:spPr>
        <p:txBody>
          <a:bodyPr wrap="square" rtlCol="0">
            <a:spAutoFit/>
          </a:bodyPr>
          <a:lstStyle/>
          <a:p>
            <a:r>
              <a:rPr lang="en-US" sz="1350" dirty="0">
                <a:solidFill>
                  <a:srgbClr val="00B0F0"/>
                </a:solidFill>
              </a:rPr>
              <a:t>I2C</a:t>
            </a:r>
            <a:endParaRPr lang="en-SG" sz="1350" dirty="0">
              <a:solidFill>
                <a:srgbClr val="00B0F0"/>
              </a:solidFill>
            </a:endParaRPr>
          </a:p>
        </p:txBody>
      </p:sp>
      <p:sp>
        <p:nvSpPr>
          <p:cNvPr id="29" name="TextBox 28"/>
          <p:cNvSpPr txBox="1"/>
          <p:nvPr/>
        </p:nvSpPr>
        <p:spPr>
          <a:xfrm>
            <a:off x="6345413" y="2542374"/>
            <a:ext cx="862902" cy="300082"/>
          </a:xfrm>
          <a:prstGeom prst="rect">
            <a:avLst/>
          </a:prstGeom>
          <a:noFill/>
        </p:spPr>
        <p:txBody>
          <a:bodyPr wrap="square" rtlCol="0">
            <a:spAutoFit/>
          </a:bodyPr>
          <a:lstStyle/>
          <a:p>
            <a:r>
              <a:rPr lang="en-US" sz="1350" dirty="0">
                <a:solidFill>
                  <a:srgbClr val="7030A0"/>
                </a:solidFill>
              </a:rPr>
              <a:t>BLE/ </a:t>
            </a:r>
            <a:r>
              <a:rPr lang="en-US" sz="1350" dirty="0" err="1">
                <a:solidFill>
                  <a:srgbClr val="7030A0"/>
                </a:solidFill>
              </a:rPr>
              <a:t>WiFi</a:t>
            </a:r>
            <a:endParaRPr lang="en-SG" sz="1350" dirty="0">
              <a:solidFill>
                <a:srgbClr val="7030A0"/>
              </a:solidFill>
            </a:endParaRPr>
          </a:p>
        </p:txBody>
      </p:sp>
      <p:sp>
        <p:nvSpPr>
          <p:cNvPr id="30" name="TextBox 29"/>
          <p:cNvSpPr txBox="1"/>
          <p:nvPr/>
        </p:nvSpPr>
        <p:spPr>
          <a:xfrm>
            <a:off x="5348441" y="4395212"/>
            <a:ext cx="1141664" cy="300082"/>
          </a:xfrm>
          <a:prstGeom prst="rect">
            <a:avLst/>
          </a:prstGeom>
          <a:noFill/>
        </p:spPr>
        <p:txBody>
          <a:bodyPr wrap="square" rtlCol="0">
            <a:spAutoFit/>
          </a:bodyPr>
          <a:lstStyle/>
          <a:p>
            <a:r>
              <a:rPr lang="en-US" sz="1350" dirty="0"/>
              <a:t>Wearable</a:t>
            </a:r>
            <a:endParaRPr lang="en-SG" sz="1350" dirty="0"/>
          </a:p>
        </p:txBody>
      </p:sp>
      <p:sp>
        <p:nvSpPr>
          <p:cNvPr id="11" name="TextBox 10"/>
          <p:cNvSpPr txBox="1"/>
          <p:nvPr/>
        </p:nvSpPr>
        <p:spPr>
          <a:xfrm>
            <a:off x="2953786" y="2392217"/>
            <a:ext cx="1190011" cy="710612"/>
          </a:xfrm>
          <a:prstGeom prst="rect">
            <a:avLst/>
          </a:prstGeom>
          <a:solidFill>
            <a:srgbClr val="FFFF00"/>
          </a:solidFill>
          <a:ln>
            <a:solidFill>
              <a:srgbClr val="FF0000"/>
            </a:solidFill>
          </a:ln>
        </p:spPr>
        <p:txBody>
          <a:bodyPr wrap="square" lIns="91440" tIns="45720" rIns="91440" bIns="45720" rtlCol="0" anchor="t">
            <a:spAutoFit/>
          </a:bodyPr>
          <a:lstStyle/>
          <a:p>
            <a:r>
              <a:rPr lang="en-US" sz="1350" dirty="0"/>
              <a:t>Noise Generation &amp; Perturbation</a:t>
            </a:r>
            <a:endParaRPr lang="en-US" dirty="0"/>
          </a:p>
        </p:txBody>
      </p:sp>
      <p:cxnSp>
        <p:nvCxnSpPr>
          <p:cNvPr id="32" name="Elbow Connector 31"/>
          <p:cNvCxnSpPr/>
          <p:nvPr/>
        </p:nvCxnSpPr>
        <p:spPr>
          <a:xfrm>
            <a:off x="3225302" y="3128774"/>
            <a:ext cx="973859" cy="913447"/>
          </a:xfrm>
          <a:prstGeom prst="bentConnector3">
            <a:avLst>
              <a:gd name="adj1" fmla="val 20316"/>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841709" y="1697734"/>
            <a:ext cx="816177" cy="300082"/>
          </a:xfrm>
          <a:prstGeom prst="rect">
            <a:avLst/>
          </a:prstGeom>
          <a:noFill/>
          <a:ln w="28575">
            <a:solidFill>
              <a:srgbClr val="FF0000"/>
            </a:solidFill>
          </a:ln>
        </p:spPr>
        <p:txBody>
          <a:bodyPr wrap="square" rtlCol="0">
            <a:spAutoFit/>
          </a:bodyPr>
          <a:lstStyle/>
          <a:p>
            <a:endParaRPr lang="en-SG" sz="1350" dirty="0"/>
          </a:p>
        </p:txBody>
      </p:sp>
      <p:cxnSp>
        <p:nvCxnSpPr>
          <p:cNvPr id="16" name="Straight Arrow Connector 15"/>
          <p:cNvCxnSpPr/>
          <p:nvPr/>
        </p:nvCxnSpPr>
        <p:spPr>
          <a:xfrm>
            <a:off x="6306532" y="2803071"/>
            <a:ext cx="95465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3"/>
          <a:stretch>
            <a:fillRect/>
          </a:stretch>
        </p:blipFill>
        <p:spPr>
          <a:xfrm>
            <a:off x="1597050" y="1522392"/>
            <a:ext cx="1064372" cy="196673"/>
          </a:xfrm>
          <a:prstGeom prst="rect">
            <a:avLst/>
          </a:prstGeom>
        </p:spPr>
      </p:pic>
      <p:sp>
        <p:nvSpPr>
          <p:cNvPr id="34" name="TextBox 33"/>
          <p:cNvSpPr txBox="1"/>
          <p:nvPr/>
        </p:nvSpPr>
        <p:spPr>
          <a:xfrm>
            <a:off x="5021457" y="2549364"/>
            <a:ext cx="1267435" cy="715581"/>
          </a:xfrm>
          <a:prstGeom prst="rect">
            <a:avLst/>
          </a:prstGeom>
          <a:solidFill>
            <a:schemeClr val="accent6">
              <a:lumMod val="20000"/>
              <a:lumOff val="80000"/>
            </a:schemeClr>
          </a:solidFill>
          <a:ln>
            <a:solidFill>
              <a:schemeClr val="accent4">
                <a:lumMod val="50000"/>
              </a:schemeClr>
            </a:solidFill>
          </a:ln>
        </p:spPr>
        <p:txBody>
          <a:bodyPr wrap="square" rtlCol="0">
            <a:spAutoFit/>
          </a:bodyPr>
          <a:lstStyle/>
          <a:p>
            <a:r>
              <a:rPr lang="en-US" sz="1350" dirty="0"/>
              <a:t>Wireless Communication Module</a:t>
            </a:r>
            <a:endParaRPr lang="en-SG" sz="1350" dirty="0"/>
          </a:p>
        </p:txBody>
      </p:sp>
      <p:sp>
        <p:nvSpPr>
          <p:cNvPr id="37" name="TextBox 36"/>
          <p:cNvSpPr txBox="1"/>
          <p:nvPr/>
        </p:nvSpPr>
        <p:spPr>
          <a:xfrm>
            <a:off x="4600567" y="2527465"/>
            <a:ext cx="408473" cy="300082"/>
          </a:xfrm>
          <a:prstGeom prst="rect">
            <a:avLst/>
          </a:prstGeom>
          <a:noFill/>
        </p:spPr>
        <p:txBody>
          <a:bodyPr wrap="square" rtlCol="0">
            <a:spAutoFit/>
          </a:bodyPr>
          <a:lstStyle/>
          <a:p>
            <a:r>
              <a:rPr lang="en-US" sz="1350" dirty="0">
                <a:solidFill>
                  <a:schemeClr val="accent5"/>
                </a:solidFill>
              </a:rPr>
              <a:t>SPI</a:t>
            </a:r>
            <a:endParaRPr lang="en-SG" sz="1350" dirty="0">
              <a:solidFill>
                <a:schemeClr val="accent5"/>
              </a:solidFill>
            </a:endParaRPr>
          </a:p>
        </p:txBody>
      </p:sp>
      <p:cxnSp>
        <p:nvCxnSpPr>
          <p:cNvPr id="59" name="Straight Arrow Connector 58"/>
          <p:cNvCxnSpPr/>
          <p:nvPr/>
        </p:nvCxnSpPr>
        <p:spPr>
          <a:xfrm>
            <a:off x="4557430" y="2819373"/>
            <a:ext cx="49415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stretch>
            <a:fillRect/>
          </a:stretch>
        </p:blipFill>
        <p:spPr>
          <a:xfrm>
            <a:off x="2759507" y="3135884"/>
            <a:ext cx="1324105" cy="218993"/>
          </a:xfrm>
          <a:prstGeom prst="rect">
            <a:avLst/>
          </a:prstGeom>
        </p:spPr>
      </p:pic>
      <p:cxnSp>
        <p:nvCxnSpPr>
          <p:cNvPr id="36" name="Connector: Elbow 35">
            <a:extLst>
              <a:ext uri="{FF2B5EF4-FFF2-40B4-BE49-F238E27FC236}">
                <a16:creationId xmlns:a16="http://schemas.microsoft.com/office/drawing/2014/main" id="{CBEFDBA1-2211-3686-CA3D-7A8735861DCA}"/>
              </a:ext>
            </a:extLst>
          </p:cNvPr>
          <p:cNvCxnSpPr/>
          <p:nvPr/>
        </p:nvCxnSpPr>
        <p:spPr>
          <a:xfrm>
            <a:off x="1837498" y="1844950"/>
            <a:ext cx="1103243" cy="889554"/>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48F63A3B-78C7-47BE-AE5E-E10140E04643}" type="slidenum">
              <a:rPr lang="en-US" smtClean="0"/>
              <a:t>7</a:t>
            </a:fld>
            <a:endParaRPr lang="en-US" dirty="0"/>
          </a:p>
        </p:txBody>
      </p:sp>
    </p:spTree>
    <p:extLst>
      <p:ext uri="{BB962C8B-B14F-4D97-AF65-F5344CB8AC3E}">
        <p14:creationId xmlns:p14="http://schemas.microsoft.com/office/powerpoint/2010/main" val="18282227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8383656" cy="999141"/>
          </a:xfrm>
        </p:spPr>
        <p:txBody>
          <a:bodyPr vert="horz" lIns="91440" tIns="45720" rIns="91440" bIns="45720" rtlCol="0" anchor="ctr">
            <a:noAutofit/>
          </a:bodyPr>
          <a:lstStyle/>
          <a:p>
            <a:r>
              <a:rPr lang="en-US" sz="3200" dirty="0">
                <a:cs typeface="Calibri Light"/>
              </a:rPr>
              <a:t>Is noise generation </a:t>
            </a:r>
            <a:r>
              <a:rPr lang="en-US" sz="3200" dirty="0" smtClean="0">
                <a:cs typeface="Calibri Light"/>
              </a:rPr>
              <a:t>favorable </a:t>
            </a:r>
            <a:r>
              <a:rPr lang="en-US" sz="3200" dirty="0">
                <a:cs typeface="Calibri Light"/>
              </a:rPr>
              <a:t>for wearable? </a:t>
            </a:r>
          </a:p>
        </p:txBody>
      </p:sp>
      <p:pic>
        <p:nvPicPr>
          <p:cNvPr id="6" name="Picture 5"/>
          <p:cNvPicPr>
            <a:picLocks noChangeAspect="1"/>
          </p:cNvPicPr>
          <p:nvPr/>
        </p:nvPicPr>
        <p:blipFill>
          <a:blip r:embed="rId3"/>
          <a:stretch>
            <a:fillRect/>
          </a:stretch>
        </p:blipFill>
        <p:spPr>
          <a:xfrm>
            <a:off x="6570461" y="2453266"/>
            <a:ext cx="2233544" cy="1670254"/>
          </a:xfrm>
          <a:prstGeom prst="rect">
            <a:avLst/>
          </a:prstGeom>
        </p:spPr>
      </p:pic>
      <p:sp>
        <p:nvSpPr>
          <p:cNvPr id="12" name="TextBox 11"/>
          <p:cNvSpPr txBox="1"/>
          <p:nvPr/>
        </p:nvSpPr>
        <p:spPr>
          <a:xfrm>
            <a:off x="189820" y="3628814"/>
            <a:ext cx="3335111" cy="715581"/>
          </a:xfrm>
          <a:prstGeom prst="rect">
            <a:avLst/>
          </a:prstGeom>
          <a:solidFill>
            <a:schemeClr val="bg1"/>
          </a:solidFill>
          <a:ln w="28575">
            <a:solidFill>
              <a:srgbClr val="FF0000"/>
            </a:solidFill>
          </a:ln>
        </p:spPr>
        <p:txBody>
          <a:bodyPr wrap="square" rtlCol="0">
            <a:spAutoFit/>
          </a:bodyPr>
          <a:lstStyle/>
          <a:p>
            <a:pPr lvl="1"/>
            <a:r>
              <a:rPr lang="en-US" sz="1350" dirty="0"/>
              <a:t>Software noise generation </a:t>
            </a:r>
            <a:endParaRPr lang="en-SG" sz="1350" dirty="0"/>
          </a:p>
          <a:p>
            <a:pPr marL="557213" lvl="1" indent="-214313">
              <a:buFont typeface="Arial" panose="020B0604020202020204" pitchFamily="34" charset="0"/>
              <a:buChar char="•"/>
            </a:pPr>
            <a:r>
              <a:rPr lang="en-SG" sz="1350" dirty="0"/>
              <a:t>Adds 43%  delay</a:t>
            </a:r>
          </a:p>
          <a:p>
            <a:pPr marL="557213" lvl="1" indent="-214313">
              <a:buFont typeface="Arial" panose="020B0604020202020204" pitchFamily="34" charset="0"/>
              <a:buChar char="•"/>
            </a:pPr>
            <a:r>
              <a:rPr lang="en-SG" sz="1350" dirty="0"/>
              <a:t>Consumes 32%  energy</a:t>
            </a:r>
          </a:p>
        </p:txBody>
      </p:sp>
      <p:sp>
        <p:nvSpPr>
          <p:cNvPr id="13" name="TextBox 12"/>
          <p:cNvSpPr txBox="1"/>
          <p:nvPr/>
        </p:nvSpPr>
        <p:spPr>
          <a:xfrm>
            <a:off x="6677645" y="4121442"/>
            <a:ext cx="1889176" cy="483209"/>
          </a:xfrm>
          <a:prstGeom prst="rect">
            <a:avLst/>
          </a:prstGeom>
          <a:noFill/>
        </p:spPr>
        <p:txBody>
          <a:bodyPr wrap="square" rtlCol="0">
            <a:spAutoFit/>
          </a:bodyPr>
          <a:lstStyle/>
          <a:p>
            <a:pPr>
              <a:lnSpc>
                <a:spcPct val="107000"/>
              </a:lnSpc>
              <a:spcAft>
                <a:spcPts val="600"/>
              </a:spcAft>
              <a:defRPr/>
            </a:pPr>
            <a:r>
              <a:rPr lang="en-US" sz="600" dirty="0"/>
              <a:t>MPU-9250 accelerometer :</a:t>
            </a:r>
            <a:r>
              <a:rPr lang="en-US" sz="600" kern="0" dirty="0">
                <a:solidFill>
                  <a:sysClr val="windowText" lastClr="000000"/>
                </a:solidFill>
                <a:ea typeface="Calibri" panose="020F0502020204030204" pitchFamily="34" charset="0"/>
                <a:cs typeface="Times New Roman" panose="02020603050405020304" pitchFamily="18" charset="0"/>
              </a:rPr>
              <a:t>125Hz Sensor Sampling Rate, 20Hz LPF, 2g range , I2C Clock frequency:  800kHz, </a:t>
            </a:r>
            <a:r>
              <a:rPr lang="en-US" sz="600" kern="0" dirty="0">
                <a:ea typeface="Calibri" panose="020F0502020204030204" pitchFamily="34" charset="0"/>
                <a:cs typeface="Times New Roman" panose="02020603050405020304" pitchFamily="18" charset="0"/>
              </a:rPr>
              <a:t>Connection interval :6.25- 7.5 </a:t>
            </a:r>
            <a:r>
              <a:rPr lang="en-US" sz="600" kern="0" dirty="0" err="1">
                <a:ea typeface="Calibri" panose="020F0502020204030204" pitchFamily="34" charset="0"/>
                <a:cs typeface="Times New Roman" panose="02020603050405020304" pitchFamily="18" charset="0"/>
              </a:rPr>
              <a:t>ms</a:t>
            </a:r>
            <a:r>
              <a:rPr lang="en-US" sz="600" kern="0" dirty="0">
                <a:ea typeface="Calibri" panose="020F0502020204030204" pitchFamily="34" charset="0"/>
                <a:cs typeface="Times New Roman" panose="02020603050405020304" pitchFamily="18" charset="0"/>
              </a:rPr>
              <a:t> , MTU : 345, Monsoon Power Monitor</a:t>
            </a:r>
            <a:endParaRPr lang="en-SG" sz="1350" dirty="0"/>
          </a:p>
        </p:txBody>
      </p:sp>
      <p:sp>
        <p:nvSpPr>
          <p:cNvPr id="17" name="TextBox 16"/>
          <p:cNvSpPr txBox="1"/>
          <p:nvPr/>
        </p:nvSpPr>
        <p:spPr>
          <a:xfrm>
            <a:off x="68502" y="4432805"/>
            <a:ext cx="3277961" cy="369332"/>
          </a:xfrm>
          <a:prstGeom prst="rect">
            <a:avLst/>
          </a:prstGeom>
          <a:noFill/>
        </p:spPr>
        <p:txBody>
          <a:bodyPr wrap="square" rtlCol="0">
            <a:spAutoFit/>
          </a:bodyPr>
          <a:lstStyle/>
          <a:p>
            <a:r>
              <a:rPr lang="en-US" sz="900" dirty="0"/>
              <a:t>For 340bytes (680ms data)</a:t>
            </a:r>
          </a:p>
          <a:p>
            <a:r>
              <a:rPr lang="en-US" sz="900" dirty="0"/>
              <a:t>SD of white Gaussian Noise : 0.1</a:t>
            </a:r>
            <a:endParaRPr lang="en-SG" sz="90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060" y="1436317"/>
            <a:ext cx="2663556" cy="2155508"/>
          </a:xfrm>
          <a:prstGeom prst="rect">
            <a:avLst/>
          </a:prstGeom>
        </p:spPr>
      </p:pic>
      <p:pic>
        <p:nvPicPr>
          <p:cNvPr id="20" name="Picture 19"/>
          <p:cNvPicPr>
            <a:picLocks noChangeAspect="1"/>
          </p:cNvPicPr>
          <p:nvPr/>
        </p:nvPicPr>
        <p:blipFill>
          <a:blip r:embed="rId5"/>
          <a:stretch>
            <a:fillRect/>
          </a:stretch>
        </p:blipFill>
        <p:spPr>
          <a:xfrm>
            <a:off x="3535670" y="1048871"/>
            <a:ext cx="2793366" cy="2639825"/>
          </a:xfrm>
          <a:prstGeom prst="rect">
            <a:avLst/>
          </a:prstGeom>
        </p:spPr>
      </p:pic>
      <p:pic>
        <p:nvPicPr>
          <p:cNvPr id="5" name="Picture 4"/>
          <p:cNvPicPr>
            <a:picLocks noChangeAspect="1"/>
          </p:cNvPicPr>
          <p:nvPr/>
        </p:nvPicPr>
        <p:blipFill>
          <a:blip r:embed="rId6"/>
          <a:stretch>
            <a:fillRect/>
          </a:stretch>
        </p:blipFill>
        <p:spPr>
          <a:xfrm>
            <a:off x="6222967" y="1111309"/>
            <a:ext cx="2931794" cy="1258270"/>
          </a:xfrm>
          <a:prstGeom prst="rect">
            <a:avLst/>
          </a:prstGeom>
        </p:spPr>
      </p:pic>
      <p:sp>
        <p:nvSpPr>
          <p:cNvPr id="7" name="Explosion: 14 Points 6">
            <a:extLst>
              <a:ext uri="{FF2B5EF4-FFF2-40B4-BE49-F238E27FC236}">
                <a16:creationId xmlns:a16="http://schemas.microsoft.com/office/drawing/2014/main" id="{B640E033-842F-4C09-AC27-5200C698684A}"/>
              </a:ext>
            </a:extLst>
          </p:cNvPr>
          <p:cNvSpPr/>
          <p:nvPr/>
        </p:nvSpPr>
        <p:spPr>
          <a:xfrm>
            <a:off x="3871292" y="3289853"/>
            <a:ext cx="2733260" cy="1958007"/>
          </a:xfrm>
          <a:prstGeom prst="irregularSeal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D0F6273-2FB1-1301-2788-379B47E4AC7C}"/>
              </a:ext>
            </a:extLst>
          </p:cNvPr>
          <p:cNvSpPr txBox="1"/>
          <p:nvPr/>
        </p:nvSpPr>
        <p:spPr>
          <a:xfrm>
            <a:off x="4268855" y="4020378"/>
            <a:ext cx="1868556"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cs typeface="Calibri"/>
              </a:rPr>
              <a:t>Time and energy loss is continuous</a:t>
            </a:r>
          </a:p>
        </p:txBody>
      </p:sp>
      <p:sp>
        <p:nvSpPr>
          <p:cNvPr id="3" name="Slide Number Placeholder 2"/>
          <p:cNvSpPr>
            <a:spLocks noGrp="1"/>
          </p:cNvSpPr>
          <p:nvPr>
            <p:ph type="sldNum" sz="quarter" idx="12"/>
          </p:nvPr>
        </p:nvSpPr>
        <p:spPr/>
        <p:txBody>
          <a:bodyPr/>
          <a:lstStyle/>
          <a:p>
            <a:fld id="{48F63A3B-78C7-47BE-AE5E-E10140E04643}" type="slidenum">
              <a:rPr lang="en-US" smtClean="0"/>
              <a:t>8</a:t>
            </a:fld>
            <a:endParaRPr lang="en-US" dirty="0"/>
          </a:p>
        </p:txBody>
      </p:sp>
    </p:spTree>
    <p:extLst>
      <p:ext uri="{BB962C8B-B14F-4D97-AF65-F5344CB8AC3E}">
        <p14:creationId xmlns:p14="http://schemas.microsoft.com/office/powerpoint/2010/main" val="318375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ea typeface="Calibri Light"/>
                <a:cs typeface="Calibri Light"/>
              </a:rPr>
              <a:t>Can we get rid of software noise generation in DP for wearables ?</a:t>
            </a:r>
          </a:p>
        </p:txBody>
      </p:sp>
      <p:pic>
        <p:nvPicPr>
          <p:cNvPr id="6" name="Picture 5"/>
          <p:cNvPicPr>
            <a:picLocks noChangeAspect="1"/>
          </p:cNvPicPr>
          <p:nvPr/>
        </p:nvPicPr>
        <p:blipFill>
          <a:blip r:embed="rId3"/>
          <a:stretch>
            <a:fillRect/>
          </a:stretch>
        </p:blipFill>
        <p:spPr>
          <a:xfrm>
            <a:off x="1010077" y="2061103"/>
            <a:ext cx="2572109" cy="1200317"/>
          </a:xfrm>
          <a:prstGeom prst="rect">
            <a:avLst/>
          </a:prstGeom>
        </p:spPr>
      </p:pic>
      <p:sp>
        <p:nvSpPr>
          <p:cNvPr id="7" name="TextBox 6"/>
          <p:cNvSpPr txBox="1"/>
          <p:nvPr/>
        </p:nvSpPr>
        <p:spPr>
          <a:xfrm>
            <a:off x="1107944" y="3563071"/>
            <a:ext cx="2545237" cy="300082"/>
          </a:xfrm>
          <a:prstGeom prst="rect">
            <a:avLst/>
          </a:prstGeom>
          <a:noFill/>
        </p:spPr>
        <p:txBody>
          <a:bodyPr wrap="square" rtlCol="0">
            <a:spAutoFit/>
          </a:bodyPr>
          <a:lstStyle/>
          <a:p>
            <a:r>
              <a:rPr lang="en-US" sz="1350" dirty="0"/>
              <a:t>Raw accelerometer sensor data</a:t>
            </a:r>
            <a:endParaRPr lang="en-SG" sz="1350" dirty="0"/>
          </a:p>
        </p:txBody>
      </p:sp>
      <p:pic>
        <p:nvPicPr>
          <p:cNvPr id="9" name="Picture 8"/>
          <p:cNvPicPr>
            <a:picLocks noChangeAspect="1"/>
          </p:cNvPicPr>
          <p:nvPr/>
        </p:nvPicPr>
        <p:blipFill>
          <a:blip r:embed="rId4"/>
          <a:stretch>
            <a:fillRect/>
          </a:stretch>
        </p:blipFill>
        <p:spPr>
          <a:xfrm>
            <a:off x="5531637" y="2011901"/>
            <a:ext cx="3087111" cy="635853"/>
          </a:xfrm>
          <a:prstGeom prst="rect">
            <a:avLst/>
          </a:prstGeom>
        </p:spPr>
      </p:pic>
      <p:sp>
        <p:nvSpPr>
          <p:cNvPr id="10" name="TextBox 9"/>
          <p:cNvSpPr txBox="1"/>
          <p:nvPr/>
        </p:nvSpPr>
        <p:spPr>
          <a:xfrm>
            <a:off x="5440444" y="2685280"/>
            <a:ext cx="2909348" cy="507831"/>
          </a:xfrm>
          <a:prstGeom prst="rect">
            <a:avLst/>
          </a:prstGeom>
          <a:noFill/>
        </p:spPr>
        <p:txBody>
          <a:bodyPr wrap="square" lIns="91440" tIns="45720" rIns="91440" bIns="45720" rtlCol="0" anchor="t">
            <a:spAutoFit/>
          </a:bodyPr>
          <a:lstStyle/>
          <a:p>
            <a:r>
              <a:rPr lang="en-US" sz="1350" dirty="0"/>
              <a:t>Inherent random noise present in the accelerometer Sensor data</a:t>
            </a:r>
            <a:endParaRPr lang="en-SG" sz="1350" dirty="0"/>
          </a:p>
        </p:txBody>
      </p:sp>
      <p:sp>
        <p:nvSpPr>
          <p:cNvPr id="11" name="TextBox 10"/>
          <p:cNvSpPr txBox="1"/>
          <p:nvPr/>
        </p:nvSpPr>
        <p:spPr>
          <a:xfrm>
            <a:off x="240384" y="2227889"/>
            <a:ext cx="585165" cy="300082"/>
          </a:xfrm>
          <a:prstGeom prst="rect">
            <a:avLst/>
          </a:prstGeom>
          <a:noFill/>
        </p:spPr>
        <p:txBody>
          <a:bodyPr wrap="square" rtlCol="0">
            <a:spAutoFit/>
          </a:bodyPr>
          <a:lstStyle/>
          <a:p>
            <a:r>
              <a:rPr lang="en-US" sz="1350" dirty="0" err="1"/>
              <a:t>Acc</a:t>
            </a:r>
            <a:r>
              <a:rPr lang="en-US" sz="1350" dirty="0"/>
              <a:t> X</a:t>
            </a:r>
            <a:endParaRPr lang="en-SG" sz="1350" dirty="0"/>
          </a:p>
        </p:txBody>
      </p:sp>
      <p:sp>
        <p:nvSpPr>
          <p:cNvPr id="12" name="TextBox 11"/>
          <p:cNvSpPr txBox="1"/>
          <p:nvPr/>
        </p:nvSpPr>
        <p:spPr>
          <a:xfrm>
            <a:off x="208568" y="2745755"/>
            <a:ext cx="585165" cy="300082"/>
          </a:xfrm>
          <a:prstGeom prst="rect">
            <a:avLst/>
          </a:prstGeom>
          <a:noFill/>
        </p:spPr>
        <p:txBody>
          <a:bodyPr wrap="square" rtlCol="0">
            <a:spAutoFit/>
          </a:bodyPr>
          <a:lstStyle/>
          <a:p>
            <a:r>
              <a:rPr lang="en-US" sz="1350" dirty="0" err="1"/>
              <a:t>Acc</a:t>
            </a:r>
            <a:r>
              <a:rPr lang="en-US" sz="1350" dirty="0"/>
              <a:t> Y</a:t>
            </a:r>
            <a:endParaRPr lang="en-SG" sz="1350" dirty="0"/>
          </a:p>
        </p:txBody>
      </p:sp>
      <p:sp>
        <p:nvSpPr>
          <p:cNvPr id="13" name="TextBox 12"/>
          <p:cNvSpPr txBox="1"/>
          <p:nvPr/>
        </p:nvSpPr>
        <p:spPr>
          <a:xfrm>
            <a:off x="208568" y="3031528"/>
            <a:ext cx="585165" cy="300082"/>
          </a:xfrm>
          <a:prstGeom prst="rect">
            <a:avLst/>
          </a:prstGeom>
          <a:noFill/>
        </p:spPr>
        <p:txBody>
          <a:bodyPr wrap="square" rtlCol="0">
            <a:spAutoFit/>
          </a:bodyPr>
          <a:lstStyle/>
          <a:p>
            <a:r>
              <a:rPr lang="en-US" sz="1350" dirty="0" err="1"/>
              <a:t>Acc</a:t>
            </a:r>
            <a:r>
              <a:rPr lang="en-US" sz="1350" dirty="0"/>
              <a:t> Z</a:t>
            </a:r>
            <a:endParaRPr lang="en-SG" sz="1350" dirty="0"/>
          </a:p>
        </p:txBody>
      </p:sp>
      <p:sp>
        <p:nvSpPr>
          <p:cNvPr id="15" name="TextBox 14"/>
          <p:cNvSpPr txBox="1"/>
          <p:nvPr/>
        </p:nvSpPr>
        <p:spPr>
          <a:xfrm>
            <a:off x="628651" y="1416123"/>
            <a:ext cx="3503825" cy="638636"/>
          </a:xfrm>
          <a:prstGeom prst="rect">
            <a:avLst/>
          </a:prstGeom>
          <a:noFill/>
        </p:spPr>
        <p:txBody>
          <a:bodyPr wrap="square" lIns="91440" tIns="45720" rIns="91440" bIns="45720" rtlCol="0" anchor="t">
            <a:spAutoFit/>
          </a:bodyPr>
          <a:lstStyle/>
          <a:p>
            <a:r>
              <a:rPr lang="en-US" sz="1600" dirty="0">
                <a:latin typeface="Calibri Light"/>
                <a:ea typeface="Calibri Light"/>
                <a:cs typeface="Calibri Light"/>
              </a:rPr>
              <a:t>Raw sensor data is </a:t>
            </a:r>
            <a:r>
              <a:rPr lang="en-US" sz="1600" b="1" dirty="0">
                <a:latin typeface="Calibri Light"/>
                <a:ea typeface="Calibri Light"/>
                <a:cs typeface="Calibri Light"/>
              </a:rPr>
              <a:t>very noisy</a:t>
            </a:r>
            <a:r>
              <a:rPr lang="en-US" sz="1600" dirty="0">
                <a:latin typeface="Calibri Light"/>
                <a:ea typeface="Calibri Light"/>
                <a:cs typeface="Calibri Light"/>
              </a:rPr>
              <a:t>… </a:t>
            </a:r>
          </a:p>
          <a:p>
            <a:endParaRPr lang="en-US" sz="600" dirty="0">
              <a:ea typeface="Calibri"/>
              <a:cs typeface="Calibri"/>
            </a:endParaRPr>
          </a:p>
          <a:p>
            <a:r>
              <a:rPr lang="en-US" sz="1350" dirty="0"/>
              <a:t>Let's consider accelerometer sensor,</a:t>
            </a:r>
            <a:endParaRPr lang="en-SG" sz="1350" dirty="0">
              <a:ea typeface="Calibri"/>
              <a:cs typeface="Calibri"/>
            </a:endParaRPr>
          </a:p>
        </p:txBody>
      </p:sp>
      <p:sp>
        <p:nvSpPr>
          <p:cNvPr id="16" name="Right Arrow 15"/>
          <p:cNvSpPr/>
          <p:nvPr/>
        </p:nvSpPr>
        <p:spPr>
          <a:xfrm rot="9729152" flipV="1">
            <a:off x="3514961" y="2253263"/>
            <a:ext cx="1767040" cy="5110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
        <p:nvSpPr>
          <p:cNvPr id="4" name="TextBox 3">
            <a:extLst>
              <a:ext uri="{FF2B5EF4-FFF2-40B4-BE49-F238E27FC236}">
                <a16:creationId xmlns:a16="http://schemas.microsoft.com/office/drawing/2014/main" id="{E7E3C0A4-8D96-6D0D-DFE0-FAE402B09FD1}"/>
              </a:ext>
            </a:extLst>
          </p:cNvPr>
          <p:cNvSpPr txBox="1"/>
          <p:nvPr/>
        </p:nvSpPr>
        <p:spPr>
          <a:xfrm>
            <a:off x="863786" y="3866029"/>
            <a:ext cx="78079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But it should follow statistical </a:t>
            </a:r>
            <a:r>
              <a:rPr lang="en-US" dirty="0" smtClean="0">
                <a:ea typeface="Calibri"/>
                <a:cs typeface="Calibri"/>
              </a:rPr>
              <a:t>distribution: </a:t>
            </a:r>
            <a:r>
              <a:rPr lang="en-US" dirty="0">
                <a:ea typeface="Calibri"/>
                <a:cs typeface="Calibri"/>
              </a:rPr>
              <a:t>Gaussian to give </a:t>
            </a:r>
            <a:r>
              <a:rPr lang="en-US" dirty="0" smtClean="0">
                <a:ea typeface="Calibri"/>
                <a:cs typeface="Calibri"/>
              </a:rPr>
              <a:t>a statistical </a:t>
            </a:r>
            <a:r>
              <a:rPr lang="en-US" dirty="0">
                <a:ea typeface="Calibri"/>
                <a:cs typeface="Calibri"/>
              </a:rPr>
              <a:t>guarantee.</a:t>
            </a:r>
          </a:p>
          <a:p>
            <a:r>
              <a:rPr lang="en-US" dirty="0">
                <a:ea typeface="Calibri"/>
                <a:cs typeface="Calibri"/>
              </a:rPr>
              <a:t>Allan Deviation analysis can be used to </a:t>
            </a:r>
            <a:r>
              <a:rPr lang="en-US" dirty="0" smtClean="0">
                <a:ea typeface="Calibri"/>
                <a:cs typeface="Calibri"/>
              </a:rPr>
              <a:t>quantify SD of white Gaussian noise available</a:t>
            </a:r>
            <a:endParaRPr lang="en-US" dirty="0">
              <a:ea typeface="Calibri"/>
              <a:cs typeface="Calibri"/>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t>9</a:t>
            </a:fld>
            <a:endParaRPr lang="en-US" dirty="0"/>
          </a:p>
        </p:txBody>
      </p:sp>
    </p:spTree>
    <p:extLst>
      <p:ext uri="{BB962C8B-B14F-4D97-AF65-F5344CB8AC3E}">
        <p14:creationId xmlns:p14="http://schemas.microsoft.com/office/powerpoint/2010/main" val="21253016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3908</TotalTime>
  <Words>3955</Words>
  <Application>Microsoft Office PowerPoint</Application>
  <PresentationFormat>On-screen Show (16:9)</PresentationFormat>
  <Paragraphs>759</Paragraphs>
  <Slides>52</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ＭＳ Ｐゴシック</vt:lpstr>
      <vt:lpstr>Arial</vt:lpstr>
      <vt:lpstr>Calibri</vt:lpstr>
      <vt:lpstr>Calibri Light</vt:lpstr>
      <vt:lpstr>Cambria Math</vt:lpstr>
      <vt:lpstr>Times New Roman</vt:lpstr>
      <vt:lpstr>Wingdings</vt:lpstr>
      <vt:lpstr>Office Theme</vt:lpstr>
      <vt:lpstr>SeRaNDiP - Leveraging Inherent Sensor Random Noise for Differential Privacy Preservation in Wearable Community Sensing Applications</vt:lpstr>
      <vt:lpstr>Wearable community sensing</vt:lpstr>
      <vt:lpstr>Sensor input based wearable community sensing programs</vt:lpstr>
      <vt:lpstr>Privacy  for community sensing</vt:lpstr>
      <vt:lpstr> Differential Privacy (DP)</vt:lpstr>
      <vt:lpstr>DP applications in community sensing</vt:lpstr>
      <vt:lpstr>How Differential Privacy is enabled in wearables?</vt:lpstr>
      <vt:lpstr>Is noise generation favorable for wearable? </vt:lpstr>
      <vt:lpstr>Can we get rid of software noise generation in DP for wearables ?</vt:lpstr>
      <vt:lpstr>Differential Privacy noise requirement in community sensing</vt:lpstr>
      <vt:lpstr>Sensor's ability to produce different amounts of noise</vt:lpstr>
      <vt:lpstr>Our Approach: Inherent hardware sensor noise-based Differential Privacy</vt:lpstr>
      <vt:lpstr>System Design</vt:lpstr>
      <vt:lpstr>Evaluations- User study</vt:lpstr>
      <vt:lpstr>Evaluation - Baselines</vt:lpstr>
      <vt:lpstr>Evaluations- User level accuracy results</vt:lpstr>
      <vt:lpstr>Evaluation –Latency results </vt:lpstr>
      <vt:lpstr>Evaluation- Energy results</vt:lpstr>
      <vt:lpstr>Evaluation – Robustness to environment temperature variation</vt:lpstr>
      <vt:lpstr>Evaluation-Applicability to commercial smartwatches</vt:lpstr>
      <vt:lpstr>Limitations </vt:lpstr>
      <vt:lpstr>Future works</vt:lpstr>
      <vt:lpstr>Summary of SeRaNDiP</vt:lpstr>
      <vt:lpstr>References</vt:lpstr>
      <vt:lpstr>THANK YOU  </vt:lpstr>
      <vt:lpstr>Back-Up slides</vt:lpstr>
      <vt:lpstr>Wearable sensors</vt:lpstr>
      <vt:lpstr>Open-source AI raw data analytics tools</vt:lpstr>
      <vt:lpstr>Benefits of Collecting Raw Data </vt:lpstr>
      <vt:lpstr>Common concerns about collecting vast amounts of raw data</vt:lpstr>
      <vt:lpstr>Raw data based community sensing programs</vt:lpstr>
      <vt:lpstr>Accelerometer data sending challengers</vt:lpstr>
      <vt:lpstr>Barometer data sharing challengers</vt:lpstr>
      <vt:lpstr>Temperature data sharing challengers</vt:lpstr>
      <vt:lpstr>Sensor based community sensing applications</vt:lpstr>
      <vt:lpstr>Related Works – Differential Privacy</vt:lpstr>
      <vt:lpstr>Allan Deviation for sensor noise analysis</vt:lpstr>
      <vt:lpstr>Allan Variance</vt:lpstr>
      <vt:lpstr>Origin of Gaussian Noise in Sensors</vt:lpstr>
      <vt:lpstr>MPU-9250 (Noise based on data sheet)</vt:lpstr>
      <vt:lpstr>Hardware configuration and real-time data streaming steps in SeRaNDiP</vt:lpstr>
      <vt:lpstr>Inherent sensor noise update </vt:lpstr>
      <vt:lpstr>DDP-BL sensor configurations</vt:lpstr>
      <vt:lpstr>Minimum no. of participants ()</vt:lpstr>
      <vt:lpstr>Overheads associated with DDP-BL with wearable sensors</vt:lpstr>
      <vt:lpstr>SeRaNDiP sensor configurations</vt:lpstr>
      <vt:lpstr>Classifiers for accuracy evaluation</vt:lpstr>
      <vt:lpstr>Impact of SeRaNDiP on user-level accuracy</vt:lpstr>
      <vt:lpstr>Evaluation- Server level accuracy results</vt:lpstr>
      <vt:lpstr>Latency and energy consumption per accelerometer sensor data sample by SeRaNDiP at dynamic setting</vt:lpstr>
      <vt:lpstr>Applicability to other wearable sensors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Yihan LIAN</dc:creator>
  <cp:lastModifiedBy>Ayanga Kalupahana</cp:lastModifiedBy>
  <cp:revision>2081</cp:revision>
  <dcterms:created xsi:type="dcterms:W3CDTF">2018-08-16T03:57:50Z</dcterms:created>
  <dcterms:modified xsi:type="dcterms:W3CDTF">2023-10-12T19:48:13Z</dcterms:modified>
</cp:coreProperties>
</file>